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08" r:id="rId5"/>
    <p:sldId id="278" r:id="rId6"/>
    <p:sldId id="267" r:id="rId7"/>
    <p:sldId id="287" r:id="rId8"/>
    <p:sldId id="288" r:id="rId9"/>
    <p:sldId id="289" r:id="rId10"/>
    <p:sldId id="266" r:id="rId11"/>
    <p:sldId id="268" r:id="rId12"/>
    <p:sldId id="275" r:id="rId13"/>
    <p:sldId id="270" r:id="rId14"/>
    <p:sldId id="290" r:id="rId15"/>
    <p:sldId id="280" r:id="rId16"/>
    <p:sldId id="291" r:id="rId17"/>
    <p:sldId id="27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971"/>
    <a:srgbClr val="00678D"/>
    <a:srgbClr val="0EBC0E"/>
    <a:srgbClr val="1E731E"/>
    <a:srgbClr val="00FF00"/>
    <a:srgbClr val="00AC73"/>
    <a:srgbClr val="00AA73"/>
    <a:srgbClr val="263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B99DC-D5DF-4365-89CA-F7E5CB38B7F6}" type="datetimeFigureOut">
              <a:rPr lang="en-US" smtClean="0"/>
              <a:t>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C91C5-E795-42BF-BB2E-3321C6CA71C1}" type="slidenum">
              <a:rPr lang="en-US" smtClean="0"/>
              <a:t>‹#›</a:t>
            </a:fld>
            <a:endParaRPr lang="en-US"/>
          </a:p>
        </p:txBody>
      </p:sp>
    </p:spTree>
    <p:extLst>
      <p:ext uri="{BB962C8B-B14F-4D97-AF65-F5344CB8AC3E}">
        <p14:creationId xmlns:p14="http://schemas.microsoft.com/office/powerpoint/2010/main" val="227495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2B574D-3E36-4ED0-8DB2-3DC1F400E0D7}" type="slidenum">
              <a:rPr lang="en-US" smtClean="0"/>
              <a:t>2</a:t>
            </a:fld>
            <a:endParaRPr lang="en-US"/>
          </a:p>
        </p:txBody>
      </p:sp>
    </p:spTree>
    <p:extLst>
      <p:ext uri="{BB962C8B-B14F-4D97-AF65-F5344CB8AC3E}">
        <p14:creationId xmlns:p14="http://schemas.microsoft.com/office/powerpoint/2010/main" val="117182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8</a:t>
            </a:fld>
            <a:endParaRPr lang="en-US"/>
          </a:p>
        </p:txBody>
      </p:sp>
    </p:spTree>
    <p:extLst>
      <p:ext uri="{BB962C8B-B14F-4D97-AF65-F5344CB8AC3E}">
        <p14:creationId xmlns:p14="http://schemas.microsoft.com/office/powerpoint/2010/main" val="39813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10</a:t>
            </a:fld>
            <a:endParaRPr lang="en-US"/>
          </a:p>
        </p:txBody>
      </p:sp>
    </p:spTree>
    <p:extLst>
      <p:ext uri="{BB962C8B-B14F-4D97-AF65-F5344CB8AC3E}">
        <p14:creationId xmlns:p14="http://schemas.microsoft.com/office/powerpoint/2010/main" val="905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11</a:t>
            </a:fld>
            <a:endParaRPr lang="en-US"/>
          </a:p>
        </p:txBody>
      </p:sp>
    </p:spTree>
    <p:extLst>
      <p:ext uri="{BB962C8B-B14F-4D97-AF65-F5344CB8AC3E}">
        <p14:creationId xmlns:p14="http://schemas.microsoft.com/office/powerpoint/2010/main" val="106788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12</a:t>
            </a:fld>
            <a:endParaRPr lang="en-US"/>
          </a:p>
        </p:txBody>
      </p:sp>
    </p:spTree>
    <p:extLst>
      <p:ext uri="{BB962C8B-B14F-4D97-AF65-F5344CB8AC3E}">
        <p14:creationId xmlns:p14="http://schemas.microsoft.com/office/powerpoint/2010/main" val="274913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13</a:t>
            </a:fld>
            <a:endParaRPr lang="en-US"/>
          </a:p>
        </p:txBody>
      </p:sp>
    </p:spTree>
    <p:extLst>
      <p:ext uri="{BB962C8B-B14F-4D97-AF65-F5344CB8AC3E}">
        <p14:creationId xmlns:p14="http://schemas.microsoft.com/office/powerpoint/2010/main" val="15246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91C5-E795-42BF-BB2E-3321C6CA71C1}" type="slidenum">
              <a:rPr lang="en-US" smtClean="0"/>
              <a:t>14</a:t>
            </a:fld>
            <a:endParaRPr lang="en-US"/>
          </a:p>
        </p:txBody>
      </p:sp>
    </p:spTree>
    <p:extLst>
      <p:ext uri="{BB962C8B-B14F-4D97-AF65-F5344CB8AC3E}">
        <p14:creationId xmlns:p14="http://schemas.microsoft.com/office/powerpoint/2010/main" val="127961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CFF6-88B0-D947-931A-73F9D883E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4A4268-F8DA-5D41-87CF-8BC61B9BE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AD117-65BC-E34A-8CC0-145C2C69257D}"/>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3010472E-885A-9041-8B03-1CD57305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3A71-2C52-024D-A538-AB6387C61E8B}"/>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422283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EF76-7FD3-5D4A-8C3E-7A548C3EC7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EE807-F997-FD44-BD6E-EB1B338D7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1E94E-6C7E-D848-81B7-A569E8E746DD}"/>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BA22A4EB-92EB-A54D-B271-292BDCE7C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F84F-FA13-EE4F-AE5E-5DD3A1DA4463}"/>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149464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C7C50-8B9C-2546-936F-5147533D2D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A9381-6811-364C-8CFE-8F5B7EC5C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278A-39F9-AA40-A85D-82D85CD83EFC}"/>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19C84016-F012-E249-A2C6-BF8EBF222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C1758-799A-AB4A-8E01-4E17FE58F9EE}"/>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92300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2FF4-6D1F-C140-8560-C2F4EAA3B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CBB04-E74E-7F4B-9C95-A574B31E6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BA35F-8155-D648-8624-E29F17AEC8CE}"/>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B9F59FE2-42B4-9E40-803F-6E776C7D7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BFFC-351B-8244-B86A-CA5093587132}"/>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95699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4995-4C2A-7642-BD24-B25E418A95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CE435-4926-6243-888B-2A7DC7981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058EE-48C9-F64E-BC77-59AEF33E0EB1}"/>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63F5F80B-8C5B-D84E-A89C-45D44B486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7FFC9-9BBB-4D4A-8039-DE6C4531F121}"/>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75708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B71F-3E0B-9048-9FE7-E71EC7361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DB01D-F746-7340-AB18-B777CBF094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77278-D1CD-4B41-8D30-C8482FDB8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DA97-EEF8-D041-BA7F-C19EB5D1AC1F}"/>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6" name="Footer Placeholder 5">
            <a:extLst>
              <a:ext uri="{FF2B5EF4-FFF2-40B4-BE49-F238E27FC236}">
                <a16:creationId xmlns:a16="http://schemas.microsoft.com/office/drawing/2014/main" id="{A1D3040E-DBEC-4F4B-B767-0BE2A3AF7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475BC-58C5-DB4A-9743-E8CCC41403F5}"/>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345568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48BB-C259-D646-A28F-EC51B95E2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8D633-4443-D749-8BC9-15EBE9CCE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F784C-700B-4541-A557-CE82B699A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3A913-0178-A240-A860-124385EBA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1BBD2-F807-014B-9EE9-E403DF049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0A164-5D3F-4741-8E2E-9AEA764F1760}"/>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8" name="Footer Placeholder 7">
            <a:extLst>
              <a:ext uri="{FF2B5EF4-FFF2-40B4-BE49-F238E27FC236}">
                <a16:creationId xmlns:a16="http://schemas.microsoft.com/office/drawing/2014/main" id="{2188A32C-1672-4745-B7C0-F3F4A6A11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47C262-54C7-DA44-98CA-3EFABC98C35E}"/>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75828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8113-25F1-5C48-BE30-D889A771CC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11E00-C4C1-2F47-9CFD-42BC8698E579}"/>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4" name="Footer Placeholder 3">
            <a:extLst>
              <a:ext uri="{FF2B5EF4-FFF2-40B4-BE49-F238E27FC236}">
                <a16:creationId xmlns:a16="http://schemas.microsoft.com/office/drawing/2014/main" id="{0833142A-04C4-5247-BA8E-7EAE3C0A7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0F5E0-CA2C-0D46-A959-537F632A5A49}"/>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16982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68AC0-5A57-C448-A4AC-97A3B0C9D65F}"/>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3" name="Footer Placeholder 2">
            <a:extLst>
              <a:ext uri="{FF2B5EF4-FFF2-40B4-BE49-F238E27FC236}">
                <a16:creationId xmlns:a16="http://schemas.microsoft.com/office/drawing/2014/main" id="{927A77E3-322E-E94E-8AF8-35837F164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DC797-9634-AF4B-933D-C5ACB2602FAB}"/>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127851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8547-00B4-F042-94C4-15B01A5C1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ED0FE1-054E-C540-B01D-5806E35D53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7A687-28FD-C947-B209-1C802A0E8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A51FA-5901-6846-95E7-4348D6E67048}"/>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6" name="Footer Placeholder 5">
            <a:extLst>
              <a:ext uri="{FF2B5EF4-FFF2-40B4-BE49-F238E27FC236}">
                <a16:creationId xmlns:a16="http://schemas.microsoft.com/office/drawing/2014/main" id="{8DE66743-6820-A340-A022-0F266C69B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A74C9-81AC-9342-8015-E7F4EC0EE98A}"/>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71059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2459-8EA3-E642-829C-111355A94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BC2D3-57D9-2B4A-8F92-1C3E3176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116A5-0AF2-6F41-9A5F-12E7DACD8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1AE2A-5CFE-7045-8189-566730EC8499}"/>
              </a:ext>
            </a:extLst>
          </p:cNvPr>
          <p:cNvSpPr>
            <a:spLocks noGrp="1"/>
          </p:cNvSpPr>
          <p:nvPr>
            <p:ph type="dt" sz="half" idx="10"/>
          </p:nvPr>
        </p:nvSpPr>
        <p:spPr/>
        <p:txBody>
          <a:bodyPr/>
          <a:lstStyle/>
          <a:p>
            <a:fld id="{2C7FAD16-7340-7546-9723-59B49B213C88}" type="datetimeFigureOut">
              <a:rPr lang="en-US" smtClean="0"/>
              <a:t>1/20/2020</a:t>
            </a:fld>
            <a:endParaRPr lang="en-US"/>
          </a:p>
        </p:txBody>
      </p:sp>
      <p:sp>
        <p:nvSpPr>
          <p:cNvPr id="6" name="Footer Placeholder 5">
            <a:extLst>
              <a:ext uri="{FF2B5EF4-FFF2-40B4-BE49-F238E27FC236}">
                <a16:creationId xmlns:a16="http://schemas.microsoft.com/office/drawing/2014/main" id="{7ED0EA79-E416-A149-9615-425F9CA5C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BC35B-562C-0344-98C0-084FC0C524FC}"/>
              </a:ext>
            </a:extLst>
          </p:cNvPr>
          <p:cNvSpPr>
            <a:spLocks noGrp="1"/>
          </p:cNvSpPr>
          <p:nvPr>
            <p:ph type="sldNum" sz="quarter" idx="12"/>
          </p:nvPr>
        </p:nvSpPr>
        <p:spPr/>
        <p:txBody>
          <a:bodyPr/>
          <a:lstStyle/>
          <a:p>
            <a:fld id="{97E7A59F-5B8C-294F-B8F0-5D0E098B364F}" type="slidenum">
              <a:rPr lang="en-US" smtClean="0"/>
              <a:t>‹#›</a:t>
            </a:fld>
            <a:endParaRPr lang="en-US"/>
          </a:p>
        </p:txBody>
      </p:sp>
    </p:spTree>
    <p:extLst>
      <p:ext uri="{BB962C8B-B14F-4D97-AF65-F5344CB8AC3E}">
        <p14:creationId xmlns:p14="http://schemas.microsoft.com/office/powerpoint/2010/main" val="263958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8146-6F52-724B-9B24-0CFAD1725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FE31AF-F3E2-484F-B980-E03A2F642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B5BB9-C7C6-5B46-A829-402B9474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FAD16-7340-7546-9723-59B49B213C88}" type="datetimeFigureOut">
              <a:rPr lang="en-US" smtClean="0"/>
              <a:t>1/20/2020</a:t>
            </a:fld>
            <a:endParaRPr lang="en-US"/>
          </a:p>
        </p:txBody>
      </p:sp>
      <p:sp>
        <p:nvSpPr>
          <p:cNvPr id="5" name="Footer Placeholder 4">
            <a:extLst>
              <a:ext uri="{FF2B5EF4-FFF2-40B4-BE49-F238E27FC236}">
                <a16:creationId xmlns:a16="http://schemas.microsoft.com/office/drawing/2014/main" id="{DA7C7716-08D8-7B43-94EA-A2BD55B56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ACD47-D56C-E441-AE0A-418C64B1C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7A59F-5B8C-294F-B8F0-5D0E098B364F}" type="slidenum">
              <a:rPr lang="en-US" smtClean="0"/>
              <a:t>‹#›</a:t>
            </a:fld>
            <a:endParaRPr lang="en-US"/>
          </a:p>
        </p:txBody>
      </p:sp>
    </p:spTree>
    <p:extLst>
      <p:ext uri="{BB962C8B-B14F-4D97-AF65-F5344CB8AC3E}">
        <p14:creationId xmlns:p14="http://schemas.microsoft.com/office/powerpoint/2010/main" val="42280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antage.sagepub.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vantage.sagepub.com/" TargetMode="Externa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6201295"/>
            <a:ext cx="12192000" cy="6708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
            <a:ext cx="12192000" cy="2535618"/>
          </a:xfrm>
          <a:prstGeom prst="rect">
            <a:avLst/>
          </a:prstGeom>
        </p:spPr>
      </p:pic>
      <p:sp>
        <p:nvSpPr>
          <p:cNvPr id="2" name="Title 1">
            <a:extLst>
              <a:ext uri="{FF2B5EF4-FFF2-40B4-BE49-F238E27FC236}">
                <a16:creationId xmlns:a16="http://schemas.microsoft.com/office/drawing/2014/main" id="{8A4E96AD-6FFF-B145-8544-1F74658640F4}"/>
              </a:ext>
            </a:extLst>
          </p:cNvPr>
          <p:cNvSpPr>
            <a:spLocks noGrp="1"/>
          </p:cNvSpPr>
          <p:nvPr>
            <p:ph type="ctrTitle"/>
          </p:nvPr>
        </p:nvSpPr>
        <p:spPr>
          <a:xfrm>
            <a:off x="210589" y="-311084"/>
            <a:ext cx="11770822" cy="2337848"/>
          </a:xfrm>
        </p:spPr>
        <p:txBody>
          <a:bodyPr>
            <a:noAutofit/>
          </a:bodyPr>
          <a:lstStyle/>
          <a:p>
            <a:r>
              <a:rPr lang="en-US" sz="5400" b="1" dirty="0">
                <a:solidFill>
                  <a:schemeClr val="bg1"/>
                </a:solidFill>
                <a:latin typeface="+mn-lt"/>
              </a:rPr>
              <a:t>Student Quick Guide for Registering using Vantage Website</a:t>
            </a:r>
          </a:p>
        </p:txBody>
      </p:sp>
      <p:sp>
        <p:nvSpPr>
          <p:cNvPr id="11" name="TextBox 10"/>
          <p:cNvSpPr txBox="1"/>
          <p:nvPr/>
        </p:nvSpPr>
        <p:spPr>
          <a:xfrm>
            <a:off x="56087" y="6496293"/>
            <a:ext cx="75042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Los Angeles | London | New Delhi | Singapore | Washington D.C | </a:t>
            </a: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Melbourne  [Updated Jan 2020]</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pic>
        <p:nvPicPr>
          <p:cNvPr id="4" name="Picture 3"/>
          <p:cNvPicPr>
            <a:picLocks noChangeAspect="1"/>
          </p:cNvPicPr>
          <p:nvPr/>
        </p:nvPicPr>
        <p:blipFill>
          <a:blip r:embed="rId4"/>
          <a:stretch>
            <a:fillRect/>
          </a:stretch>
        </p:blipFill>
        <p:spPr>
          <a:xfrm>
            <a:off x="1556304" y="3758206"/>
            <a:ext cx="9452125" cy="1412672"/>
          </a:xfrm>
          <a:prstGeom prst="rect">
            <a:avLst/>
          </a:prstGeom>
        </p:spPr>
      </p:pic>
    </p:spTree>
    <p:extLst>
      <p:ext uri="{BB962C8B-B14F-4D97-AF65-F5344CB8AC3E}">
        <p14:creationId xmlns:p14="http://schemas.microsoft.com/office/powerpoint/2010/main" val="295931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7310785" y="2055043"/>
            <a:ext cx="4454982" cy="3479518"/>
          </a:xfrm>
        </p:spPr>
        <p:txBody>
          <a:bodyPr>
            <a:noAutofit/>
          </a:bodyPr>
          <a:lstStyle/>
          <a:p>
            <a:r>
              <a:rPr lang="en-US" sz="3600" b="1" dirty="0"/>
              <a:t>Verify your profile information is correct</a:t>
            </a:r>
          </a:p>
          <a:p>
            <a:r>
              <a:rPr lang="en-US" sz="3600" b="1" dirty="0"/>
              <a:t>Click “JOIN COURSE”</a:t>
            </a:r>
          </a:p>
          <a:p>
            <a:pPr marL="0" indent="0">
              <a:buNone/>
            </a:pPr>
            <a:endParaRPr lang="en-US" b="1" dirty="0"/>
          </a:p>
        </p:txBody>
      </p:sp>
      <p:sp>
        <p:nvSpPr>
          <p:cNvPr id="7" name="Rectangle 6"/>
          <p:cNvSpPr/>
          <p:nvPr/>
        </p:nvSpPr>
        <p:spPr>
          <a:xfrm>
            <a:off x="426233" y="2182220"/>
            <a:ext cx="1267097" cy="692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0" name="TextBox 9"/>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13" name="Picture 12">
            <a:extLst>
              <a:ext uri="{FF2B5EF4-FFF2-40B4-BE49-F238E27FC236}">
                <a16:creationId xmlns:a16="http://schemas.microsoft.com/office/drawing/2014/main" id="{116A5672-630D-4B19-87B9-F5B23642DA02}"/>
              </a:ext>
            </a:extLst>
          </p:cNvPr>
          <p:cNvPicPr>
            <a:picLocks noChangeAspect="1"/>
          </p:cNvPicPr>
          <p:nvPr/>
        </p:nvPicPr>
        <p:blipFill>
          <a:blip r:embed="rId5"/>
          <a:stretch>
            <a:fillRect/>
          </a:stretch>
        </p:blipFill>
        <p:spPr>
          <a:xfrm>
            <a:off x="0" y="-14826"/>
            <a:ext cx="5194438" cy="925478"/>
          </a:xfrm>
          <a:prstGeom prst="rect">
            <a:avLst/>
          </a:prstGeom>
        </p:spPr>
      </p:pic>
      <p:pic>
        <p:nvPicPr>
          <p:cNvPr id="1026" name="Picture 2" descr="image001">
            <a:extLst>
              <a:ext uri="{FF2B5EF4-FFF2-40B4-BE49-F238E27FC236}">
                <a16:creationId xmlns:a16="http://schemas.microsoft.com/office/drawing/2014/main" id="{F4594551-0BCA-45CD-B702-F2362E1B2F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98" y="1783109"/>
            <a:ext cx="6818249" cy="3291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60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0" name="TextBox 9"/>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13" name="Picture 12">
            <a:extLst>
              <a:ext uri="{FF2B5EF4-FFF2-40B4-BE49-F238E27FC236}">
                <a16:creationId xmlns:a16="http://schemas.microsoft.com/office/drawing/2014/main" id="{116A5672-630D-4B19-87B9-F5B23642DA02}"/>
              </a:ext>
            </a:extLst>
          </p:cNvPr>
          <p:cNvPicPr>
            <a:picLocks noChangeAspect="1"/>
          </p:cNvPicPr>
          <p:nvPr/>
        </p:nvPicPr>
        <p:blipFill>
          <a:blip r:embed="rId5"/>
          <a:stretch>
            <a:fillRect/>
          </a:stretch>
        </p:blipFill>
        <p:spPr>
          <a:xfrm>
            <a:off x="0" y="-14826"/>
            <a:ext cx="5194438" cy="925478"/>
          </a:xfrm>
          <a:prstGeom prst="rect">
            <a:avLst/>
          </a:prstGeom>
        </p:spPr>
      </p:pic>
      <p:sp>
        <p:nvSpPr>
          <p:cNvPr id="9" name="Content Placeholder 2">
            <a:extLst>
              <a:ext uri="{FF2B5EF4-FFF2-40B4-BE49-F238E27FC236}">
                <a16:creationId xmlns:a16="http://schemas.microsoft.com/office/drawing/2014/main" id="{C6D14A80-DEA3-43C2-B0A9-8BC8CC93FC10}"/>
              </a:ext>
            </a:extLst>
          </p:cNvPr>
          <p:cNvSpPr txBox="1">
            <a:spLocks/>
          </p:cNvSpPr>
          <p:nvPr/>
        </p:nvSpPr>
        <p:spPr>
          <a:xfrm>
            <a:off x="6749592" y="2360152"/>
            <a:ext cx="4765024" cy="2560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Type in your </a:t>
            </a:r>
            <a:r>
              <a:rPr lang="en-US" sz="3200" b="1" dirty="0">
                <a:highlight>
                  <a:srgbClr val="FFFF00"/>
                </a:highlight>
              </a:rPr>
              <a:t>ACCESS CODE </a:t>
            </a:r>
            <a:r>
              <a:rPr lang="en-US" sz="3200" b="1" dirty="0"/>
              <a:t>under “Redeem your access code”</a:t>
            </a:r>
          </a:p>
          <a:p>
            <a:r>
              <a:rPr lang="en-US" sz="3200" b="1" dirty="0"/>
              <a:t>Type in your COURSE ID</a:t>
            </a:r>
          </a:p>
          <a:p>
            <a:r>
              <a:rPr lang="en-US" sz="3200" b="1" dirty="0"/>
              <a:t>Click “JOIN COURSE”</a:t>
            </a:r>
            <a:endParaRPr lang="en-US" sz="3600" b="1" dirty="0"/>
          </a:p>
        </p:txBody>
      </p:sp>
      <p:pic>
        <p:nvPicPr>
          <p:cNvPr id="12" name="Picture 11">
            <a:extLst>
              <a:ext uri="{FF2B5EF4-FFF2-40B4-BE49-F238E27FC236}">
                <a16:creationId xmlns:a16="http://schemas.microsoft.com/office/drawing/2014/main" id="{ED6B4C16-AD8F-4ED1-8F43-A1320D7A9DFA}"/>
              </a:ext>
            </a:extLst>
          </p:cNvPr>
          <p:cNvPicPr>
            <a:picLocks noChangeAspect="1"/>
          </p:cNvPicPr>
          <p:nvPr/>
        </p:nvPicPr>
        <p:blipFill>
          <a:blip r:embed="rId6"/>
          <a:stretch>
            <a:fillRect/>
          </a:stretch>
        </p:blipFill>
        <p:spPr>
          <a:xfrm>
            <a:off x="677385" y="1836632"/>
            <a:ext cx="5751696" cy="3573804"/>
          </a:xfrm>
          <a:prstGeom prst="rect">
            <a:avLst/>
          </a:prstGeom>
        </p:spPr>
      </p:pic>
    </p:spTree>
    <p:extLst>
      <p:ext uri="{BB962C8B-B14F-4D97-AF65-F5344CB8AC3E}">
        <p14:creationId xmlns:p14="http://schemas.microsoft.com/office/powerpoint/2010/main" val="38904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 y="-19515"/>
            <a:ext cx="12192000" cy="910459"/>
          </a:xfrm>
          <a:prstGeom prst="rect">
            <a:avLst/>
          </a:prstGeom>
        </p:spPr>
      </p:pic>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7182678" y="2694005"/>
            <a:ext cx="4845376" cy="4522124"/>
          </a:xfrm>
        </p:spPr>
        <p:txBody>
          <a:bodyPr>
            <a:noAutofit/>
          </a:bodyPr>
          <a:lstStyle/>
          <a:p>
            <a:r>
              <a:rPr lang="en-US" sz="3200" b="1" dirty="0"/>
              <a:t>Click “START GRACE PERIOD”</a:t>
            </a:r>
          </a:p>
          <a:p>
            <a:r>
              <a:rPr lang="en-US" sz="3200" b="1" dirty="0"/>
              <a:t>Type in your COURSE ID from your instructor</a:t>
            </a:r>
          </a:p>
          <a:p>
            <a:r>
              <a:rPr lang="en-US" sz="3200" b="1" dirty="0"/>
              <a:t>Click REGISTER FOR COURSE</a:t>
            </a:r>
            <a:endParaRPr lang="en-US" sz="3600" b="1" dirty="0"/>
          </a:p>
        </p:txBody>
      </p:sp>
      <p:sp>
        <p:nvSpPr>
          <p:cNvPr id="12" name="TextBox 11"/>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11" name="Picture 10">
            <a:extLst>
              <a:ext uri="{FF2B5EF4-FFF2-40B4-BE49-F238E27FC236}">
                <a16:creationId xmlns:a16="http://schemas.microsoft.com/office/drawing/2014/main" id="{84B52270-9032-4555-BE8B-43E130316FF5}"/>
              </a:ext>
            </a:extLst>
          </p:cNvPr>
          <p:cNvPicPr>
            <a:picLocks noChangeAspect="1"/>
          </p:cNvPicPr>
          <p:nvPr/>
        </p:nvPicPr>
        <p:blipFill>
          <a:blip r:embed="rId5"/>
          <a:stretch>
            <a:fillRect/>
          </a:stretch>
        </p:blipFill>
        <p:spPr>
          <a:xfrm>
            <a:off x="0" y="-14826"/>
            <a:ext cx="5194438" cy="925478"/>
          </a:xfrm>
          <a:prstGeom prst="rect">
            <a:avLst/>
          </a:prstGeom>
        </p:spPr>
      </p:pic>
      <p:pic>
        <p:nvPicPr>
          <p:cNvPr id="2" name="Picture 1">
            <a:extLst>
              <a:ext uri="{FF2B5EF4-FFF2-40B4-BE49-F238E27FC236}">
                <a16:creationId xmlns:a16="http://schemas.microsoft.com/office/drawing/2014/main" id="{6702F180-AB3C-4CAA-94A6-DDD6356DD11A}"/>
              </a:ext>
            </a:extLst>
          </p:cNvPr>
          <p:cNvPicPr>
            <a:picLocks noChangeAspect="1"/>
          </p:cNvPicPr>
          <p:nvPr/>
        </p:nvPicPr>
        <p:blipFill>
          <a:blip r:embed="rId6"/>
          <a:stretch>
            <a:fillRect/>
          </a:stretch>
        </p:blipFill>
        <p:spPr>
          <a:xfrm>
            <a:off x="427349" y="2694005"/>
            <a:ext cx="6608775" cy="2449232"/>
          </a:xfrm>
          <a:prstGeom prst="rect">
            <a:avLst/>
          </a:prstGeom>
        </p:spPr>
      </p:pic>
      <p:sp>
        <p:nvSpPr>
          <p:cNvPr id="5" name="Rectangle 4">
            <a:extLst>
              <a:ext uri="{FF2B5EF4-FFF2-40B4-BE49-F238E27FC236}">
                <a16:creationId xmlns:a16="http://schemas.microsoft.com/office/drawing/2014/main" id="{94257726-C12C-4045-B342-71C4A16F19AD}"/>
              </a:ext>
            </a:extLst>
          </p:cNvPr>
          <p:cNvSpPr/>
          <p:nvPr/>
        </p:nvSpPr>
        <p:spPr>
          <a:xfrm>
            <a:off x="427349" y="1312964"/>
            <a:ext cx="11148767" cy="535531"/>
          </a:xfrm>
          <a:prstGeom prst="rect">
            <a:avLst/>
          </a:prstGeom>
        </p:spPr>
        <p:txBody>
          <a:bodyPr wrap="square">
            <a:spAutoFit/>
          </a:bodyPr>
          <a:lstStyle/>
          <a:p>
            <a:pPr lvl="0">
              <a:lnSpc>
                <a:spcPct val="90000"/>
              </a:lnSpc>
              <a:spcBef>
                <a:spcPts val="1000"/>
              </a:spcBef>
            </a:pPr>
            <a:r>
              <a:rPr lang="en-US" sz="3200" dirty="0"/>
              <a:t>If you </a:t>
            </a:r>
            <a:r>
              <a:rPr lang="en-US" sz="3200" b="1" dirty="0">
                <a:highlight>
                  <a:srgbClr val="FFFF00"/>
                </a:highlight>
              </a:rPr>
              <a:t>have not yet purchased access </a:t>
            </a:r>
            <a:r>
              <a:rPr lang="en-US" sz="3200" dirty="0"/>
              <a:t>to Vantage</a:t>
            </a:r>
          </a:p>
        </p:txBody>
      </p:sp>
    </p:spTree>
    <p:extLst>
      <p:ext uri="{BB962C8B-B14F-4D97-AF65-F5344CB8AC3E}">
        <p14:creationId xmlns:p14="http://schemas.microsoft.com/office/powerpoint/2010/main" val="118456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372686" y="2114282"/>
            <a:ext cx="6277495" cy="3595854"/>
          </a:xfrm>
        </p:spPr>
        <p:txBody>
          <a:bodyPr>
            <a:noAutofit/>
          </a:bodyPr>
          <a:lstStyle/>
          <a:p>
            <a:pPr marL="0" indent="0">
              <a:buNone/>
            </a:pPr>
            <a:r>
              <a:rPr lang="en-US" sz="4000" dirty="0"/>
              <a:t>You can now use SAGE Vantage as a student for your course. </a:t>
            </a:r>
          </a:p>
          <a:p>
            <a:pPr marL="0" indent="0">
              <a:buNone/>
            </a:pPr>
            <a:r>
              <a:rPr lang="en-US" sz="4000" dirty="0"/>
              <a:t>Going forward, login directly using your </a:t>
            </a:r>
            <a:r>
              <a:rPr lang="en-US" sz="4000" i="1" dirty="0"/>
              <a:t>User Login </a:t>
            </a:r>
            <a:r>
              <a:rPr lang="en-US" sz="4000" dirty="0"/>
              <a:t>and </a:t>
            </a:r>
            <a:r>
              <a:rPr lang="en-US" sz="4000" i="1" dirty="0"/>
              <a:t>Password</a:t>
            </a:r>
            <a:r>
              <a:rPr lang="en-US" sz="4000" dirty="0"/>
              <a:t>. </a:t>
            </a:r>
            <a:endParaRPr lang="en-US" sz="4000" b="1" dirty="0"/>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8" name="TextBox 7"/>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sp>
        <p:nvSpPr>
          <p:cNvPr id="11" name="TextBox 10"/>
          <p:cNvSpPr txBox="1"/>
          <p:nvPr/>
        </p:nvSpPr>
        <p:spPr>
          <a:xfrm>
            <a:off x="6842275" y="92026"/>
            <a:ext cx="2834366" cy="707886"/>
          </a:xfrm>
          <a:prstGeom prst="rect">
            <a:avLst/>
          </a:prstGeom>
          <a:noFill/>
        </p:spPr>
        <p:txBody>
          <a:bodyPr wrap="none" rtlCol="0">
            <a:spAutoFit/>
          </a:bodyPr>
          <a:lstStyle/>
          <a:p>
            <a:r>
              <a:rPr lang="en-US" sz="4000" b="1" dirty="0">
                <a:solidFill>
                  <a:schemeClr val="bg1"/>
                </a:solidFill>
              </a:rPr>
              <a:t>YOU ARE IN!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491" y="1407134"/>
            <a:ext cx="4231178" cy="4231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6"/>
          <a:stretch>
            <a:fillRect/>
          </a:stretch>
        </p:blipFill>
        <p:spPr>
          <a:xfrm>
            <a:off x="0" y="0"/>
            <a:ext cx="5315919" cy="910652"/>
          </a:xfrm>
          <a:prstGeom prst="rect">
            <a:avLst/>
          </a:prstGeom>
        </p:spPr>
      </p:pic>
      <p:pic>
        <p:nvPicPr>
          <p:cNvPr id="10" name="Picture 9">
            <a:extLst>
              <a:ext uri="{FF2B5EF4-FFF2-40B4-BE49-F238E27FC236}">
                <a16:creationId xmlns:a16="http://schemas.microsoft.com/office/drawing/2014/main" id="{0B671743-0D43-4FE4-9500-4A9F6FE5A6AC}"/>
              </a:ext>
            </a:extLst>
          </p:cNvPr>
          <p:cNvPicPr>
            <a:picLocks noChangeAspect="1"/>
          </p:cNvPicPr>
          <p:nvPr/>
        </p:nvPicPr>
        <p:blipFill>
          <a:blip r:embed="rId7"/>
          <a:stretch>
            <a:fillRect/>
          </a:stretch>
        </p:blipFill>
        <p:spPr>
          <a:xfrm>
            <a:off x="451496" y="1098328"/>
            <a:ext cx="11353800" cy="5084332"/>
          </a:xfrm>
          <a:prstGeom prst="rect">
            <a:avLst/>
          </a:prstGeom>
        </p:spPr>
      </p:pic>
    </p:spTree>
    <p:extLst>
      <p:ext uri="{BB962C8B-B14F-4D97-AF65-F5344CB8AC3E}">
        <p14:creationId xmlns:p14="http://schemas.microsoft.com/office/powerpoint/2010/main" val="21166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372686" y="2114282"/>
            <a:ext cx="6277495" cy="3595854"/>
          </a:xfrm>
        </p:spPr>
        <p:txBody>
          <a:bodyPr>
            <a:noAutofit/>
          </a:bodyPr>
          <a:lstStyle/>
          <a:p>
            <a:pPr marL="0" indent="0">
              <a:buNone/>
            </a:pPr>
            <a:r>
              <a:rPr lang="en-US" sz="4000" dirty="0"/>
              <a:t>You can now use SAGE Vantage as a student for your course. </a:t>
            </a:r>
          </a:p>
          <a:p>
            <a:pPr marL="0" indent="0">
              <a:buNone/>
            </a:pPr>
            <a:r>
              <a:rPr lang="en-US" sz="4000" dirty="0"/>
              <a:t>Going forward, login directly using your </a:t>
            </a:r>
            <a:r>
              <a:rPr lang="en-US" sz="4000" i="1" dirty="0"/>
              <a:t>User Login </a:t>
            </a:r>
            <a:r>
              <a:rPr lang="en-US" sz="4000" dirty="0"/>
              <a:t>and </a:t>
            </a:r>
            <a:r>
              <a:rPr lang="en-US" sz="4000" i="1" dirty="0"/>
              <a:t>Password</a:t>
            </a:r>
            <a:r>
              <a:rPr lang="en-US" sz="4000" dirty="0"/>
              <a:t>. </a:t>
            </a:r>
            <a:endParaRPr lang="en-US" sz="4000" b="1" dirty="0"/>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8" name="TextBox 7"/>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sp>
        <p:nvSpPr>
          <p:cNvPr id="11" name="TextBox 10"/>
          <p:cNvSpPr txBox="1"/>
          <p:nvPr/>
        </p:nvSpPr>
        <p:spPr>
          <a:xfrm>
            <a:off x="6842275" y="92026"/>
            <a:ext cx="5185779" cy="707886"/>
          </a:xfrm>
          <a:prstGeom prst="rect">
            <a:avLst/>
          </a:prstGeom>
          <a:noFill/>
        </p:spPr>
        <p:txBody>
          <a:bodyPr wrap="none" rtlCol="0">
            <a:spAutoFit/>
          </a:bodyPr>
          <a:lstStyle/>
          <a:p>
            <a:r>
              <a:rPr lang="en-US" sz="4000" b="1">
                <a:solidFill>
                  <a:schemeClr val="bg1"/>
                </a:solidFill>
              </a:rPr>
              <a:t>YOU ARE READY-TO-GO</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491" y="1407134"/>
            <a:ext cx="4231178" cy="4231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6"/>
          <a:stretch>
            <a:fillRect/>
          </a:stretch>
        </p:blipFill>
        <p:spPr>
          <a:xfrm>
            <a:off x="0" y="0"/>
            <a:ext cx="5315919" cy="910652"/>
          </a:xfrm>
          <a:prstGeom prst="rect">
            <a:avLst/>
          </a:prstGeom>
        </p:spPr>
      </p:pic>
    </p:spTree>
    <p:extLst>
      <p:ext uri="{BB962C8B-B14F-4D97-AF65-F5344CB8AC3E}">
        <p14:creationId xmlns:p14="http://schemas.microsoft.com/office/powerpoint/2010/main" val="34150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78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2458" y="1339205"/>
            <a:ext cx="8985596" cy="5031131"/>
          </a:xfrm>
        </p:spPr>
        <p:txBody>
          <a:bodyPr>
            <a:noAutofit/>
          </a:bodyPr>
          <a:lstStyle/>
          <a:p>
            <a:pPr marL="0" indent="0">
              <a:buNone/>
            </a:pPr>
            <a:r>
              <a:rPr lang="en-US" sz="3600" b="1" dirty="0">
                <a:solidFill>
                  <a:schemeClr val="bg1"/>
                </a:solidFill>
              </a:rPr>
              <a:t>Tech Support Help and Resources</a:t>
            </a:r>
          </a:p>
          <a:p>
            <a:pPr marL="0" indent="0">
              <a:buNone/>
            </a:pPr>
            <a:endParaRPr lang="en-US" sz="1400" b="1" dirty="0">
              <a:solidFill>
                <a:schemeClr val="bg1"/>
              </a:solidFill>
            </a:endParaRPr>
          </a:p>
          <a:p>
            <a:pPr marL="0" indent="0">
              <a:buNone/>
            </a:pPr>
            <a:r>
              <a:rPr lang="en-US" sz="2800" b="1" dirty="0">
                <a:solidFill>
                  <a:schemeClr val="bg1"/>
                </a:solidFill>
              </a:rPr>
              <a:t>Call</a:t>
            </a:r>
            <a:r>
              <a:rPr lang="en-US" sz="2800" b="1" dirty="0">
                <a:solidFill>
                  <a:srgbClr val="00FF00"/>
                </a:solidFill>
              </a:rPr>
              <a:t> (805) 410-7080 </a:t>
            </a:r>
            <a:r>
              <a:rPr lang="en-US" b="1" dirty="0">
                <a:solidFill>
                  <a:schemeClr val="bg1"/>
                </a:solidFill>
              </a:rPr>
              <a:t>or </a:t>
            </a:r>
            <a:r>
              <a:rPr lang="en-US" b="1" dirty="0">
                <a:solidFill>
                  <a:srgbClr val="00FF00"/>
                </a:solidFill>
              </a:rPr>
              <a:t>(800) 818-7243 ext. 7080 </a:t>
            </a:r>
            <a:r>
              <a:rPr lang="en-US" sz="2800" b="1" dirty="0">
                <a:solidFill>
                  <a:schemeClr val="bg1"/>
                </a:solidFill>
              </a:rPr>
              <a:t>for live support.</a:t>
            </a:r>
            <a:endParaRPr lang="en-US" sz="2800" b="1" dirty="0">
              <a:solidFill>
                <a:srgbClr val="00FF00"/>
              </a:solidFill>
            </a:endParaRPr>
          </a:p>
          <a:p>
            <a:pPr marL="973138" lvl="3" indent="-233363"/>
            <a:endParaRPr lang="en-US" sz="300" b="1" dirty="0">
              <a:solidFill>
                <a:schemeClr val="bg1"/>
              </a:solidFill>
            </a:endParaRPr>
          </a:p>
          <a:p>
            <a:pPr marL="739775" lvl="3" indent="0">
              <a:buNone/>
            </a:pPr>
            <a:r>
              <a:rPr lang="en-US" sz="2600" b="1" dirty="0">
                <a:solidFill>
                  <a:schemeClr val="bg1"/>
                </a:solidFill>
              </a:rPr>
              <a:t>Tech Support Hours</a:t>
            </a:r>
          </a:p>
          <a:p>
            <a:pPr marL="1196975" lvl="3" indent="-457200"/>
            <a:r>
              <a:rPr lang="en-US" sz="2600" b="1" dirty="0">
                <a:solidFill>
                  <a:schemeClr val="bg1"/>
                </a:solidFill>
              </a:rPr>
              <a:t>Monday - Friday, 8:00 A.M. - 11:00 P.M. EST</a:t>
            </a:r>
          </a:p>
          <a:p>
            <a:pPr marL="1196975" lvl="3" indent="-457200"/>
            <a:r>
              <a:rPr lang="en-US" sz="2600" b="1" dirty="0">
                <a:solidFill>
                  <a:schemeClr val="bg1"/>
                </a:solidFill>
              </a:rPr>
              <a:t>Saturday: 11:30 A.M. – 8:00 P.M. EST</a:t>
            </a:r>
          </a:p>
          <a:p>
            <a:pPr marL="1196975" lvl="3" indent="-457200"/>
            <a:r>
              <a:rPr lang="en-US" sz="2600" b="1" dirty="0">
                <a:solidFill>
                  <a:schemeClr val="bg1"/>
                </a:solidFill>
              </a:rPr>
              <a:t>Sunday: 11:30 A.M. – 11:00 P.M. EST</a:t>
            </a:r>
          </a:p>
          <a:p>
            <a:pPr marL="1196975" lvl="3" indent="-457200"/>
            <a:endParaRPr lang="en-US" sz="2600" b="1" dirty="0">
              <a:solidFill>
                <a:schemeClr val="bg1"/>
              </a:solidFill>
            </a:endParaRPr>
          </a:p>
          <a:p>
            <a:pPr marL="282575" lvl="2" indent="0">
              <a:buNone/>
            </a:pPr>
            <a:r>
              <a:rPr lang="en-US" sz="3000" b="1" dirty="0">
                <a:solidFill>
                  <a:schemeClr val="bg1"/>
                </a:solidFill>
              </a:rPr>
              <a:t>Log a tech support ticket or get access to Videos &amp; FAQ’s at </a:t>
            </a:r>
            <a:r>
              <a:rPr lang="en-US" sz="3000" b="1" dirty="0">
                <a:solidFill>
                  <a:srgbClr val="00FF00"/>
                </a:solidFill>
              </a:rPr>
              <a:t>https://sagevantage.softwareassist.com/</a:t>
            </a:r>
          </a:p>
          <a:p>
            <a:pPr marL="457200" lvl="1" indent="0">
              <a:buNone/>
            </a:pPr>
            <a:endParaRPr lang="en-US" sz="2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7" name="TextBox 6"/>
          <p:cNvSpPr txBox="1"/>
          <p:nvPr/>
        </p:nvSpPr>
        <p:spPr>
          <a:xfrm>
            <a:off x="56087" y="6496293"/>
            <a:ext cx="68763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Los Angeles | London | New Delhi | Singapore | Washington D.C | Melbourne   -- Jan 2020</a:t>
            </a:r>
          </a:p>
        </p:txBody>
      </p:sp>
      <p:sp>
        <p:nvSpPr>
          <p:cNvPr id="2" name="Title 1"/>
          <p:cNvSpPr>
            <a:spLocks noGrp="1"/>
          </p:cNvSpPr>
          <p:nvPr>
            <p:ph type="title"/>
          </p:nvPr>
        </p:nvSpPr>
        <p:spPr>
          <a:xfrm>
            <a:off x="7130472" y="-207360"/>
            <a:ext cx="4897582" cy="1325563"/>
          </a:xfrm>
        </p:spPr>
        <p:txBody>
          <a:bodyPr>
            <a:normAutofit/>
          </a:bodyPr>
          <a:lstStyle/>
          <a:p>
            <a:pPr algn="r"/>
            <a:r>
              <a:rPr lang="en-US" sz="4000" b="1">
                <a:solidFill>
                  <a:schemeClr val="bg1"/>
                </a:solidFill>
                <a:latin typeface="+mn-lt"/>
              </a:rPr>
              <a:t>CUSTOMER SUPPORT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pic>
        <p:nvPicPr>
          <p:cNvPr id="12" name="Picture 11" descr="Icon_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49" y="2623472"/>
            <a:ext cx="2160000" cy="2160000"/>
          </a:xfrm>
          <a:prstGeom prst="rect">
            <a:avLst/>
          </a:prstGeom>
        </p:spPr>
      </p:pic>
      <p:pic>
        <p:nvPicPr>
          <p:cNvPr id="9" name="Picture 8">
            <a:extLst>
              <a:ext uri="{FF2B5EF4-FFF2-40B4-BE49-F238E27FC236}">
                <a16:creationId xmlns:a16="http://schemas.microsoft.com/office/drawing/2014/main" id="{415E3E54-A485-483A-A5FC-36584734739A}"/>
              </a:ext>
            </a:extLst>
          </p:cNvPr>
          <p:cNvPicPr>
            <a:picLocks noChangeAspect="1"/>
          </p:cNvPicPr>
          <p:nvPr/>
        </p:nvPicPr>
        <p:blipFill>
          <a:blip r:embed="rId5"/>
          <a:stretch>
            <a:fillRect/>
          </a:stretch>
        </p:blipFill>
        <p:spPr>
          <a:xfrm>
            <a:off x="0" y="-14826"/>
            <a:ext cx="5194438" cy="925478"/>
          </a:xfrm>
          <a:prstGeom prst="rect">
            <a:avLst/>
          </a:prstGeom>
        </p:spPr>
      </p:pic>
    </p:spTree>
    <p:extLst>
      <p:ext uri="{BB962C8B-B14F-4D97-AF65-F5344CB8AC3E}">
        <p14:creationId xmlns:p14="http://schemas.microsoft.com/office/powerpoint/2010/main" val="132150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78D"/>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6" name="TextBox 15"/>
          <p:cNvSpPr txBox="1"/>
          <p:nvPr/>
        </p:nvSpPr>
        <p:spPr>
          <a:xfrm>
            <a:off x="1395168" y="4125862"/>
            <a:ext cx="9683169" cy="1077218"/>
          </a:xfrm>
          <a:prstGeom prst="rect">
            <a:avLst/>
          </a:prstGeom>
          <a:noFill/>
        </p:spPr>
        <p:txBody>
          <a:bodyPr wrap="square" rtlCol="0">
            <a:spAutoFit/>
          </a:bodyPr>
          <a:lstStyle/>
          <a:p>
            <a:r>
              <a:rPr lang="en-US" sz="2800" b="1">
                <a:solidFill>
                  <a:schemeClr val="bg1"/>
                </a:solidFill>
              </a:rPr>
              <a:t>Accessible Anytime, Anywhere</a:t>
            </a:r>
          </a:p>
          <a:p>
            <a:r>
              <a:rPr lang="en-US">
                <a:solidFill>
                  <a:schemeClr val="bg1">
                    <a:lumMod val="85000"/>
                  </a:schemeClr>
                </a:solidFill>
              </a:rPr>
              <a:t>SAGE vantage is cloud-based allowing students to access course content from their internet-connected computer, tablet, or phone.</a:t>
            </a:r>
          </a:p>
        </p:txBody>
      </p:sp>
      <p:sp>
        <p:nvSpPr>
          <p:cNvPr id="17" name="TextBox 16"/>
          <p:cNvSpPr txBox="1"/>
          <p:nvPr/>
        </p:nvSpPr>
        <p:spPr>
          <a:xfrm>
            <a:off x="1395168" y="1373827"/>
            <a:ext cx="8875384" cy="1077218"/>
          </a:xfrm>
          <a:prstGeom prst="rect">
            <a:avLst/>
          </a:prstGeom>
          <a:noFill/>
        </p:spPr>
        <p:txBody>
          <a:bodyPr wrap="square" rtlCol="0">
            <a:spAutoFit/>
          </a:bodyPr>
          <a:lstStyle/>
          <a:p>
            <a:r>
              <a:rPr lang="en-US" sz="2800" b="1">
                <a:solidFill>
                  <a:schemeClr val="bg1"/>
                </a:solidFill>
              </a:rPr>
              <a:t>Dynamic Content </a:t>
            </a:r>
          </a:p>
          <a:p>
            <a:r>
              <a:rPr lang="en-US">
                <a:solidFill>
                  <a:schemeClr val="bg1">
                    <a:lumMod val="85000"/>
                  </a:schemeClr>
                </a:solidFill>
              </a:rPr>
              <a:t>SAGE vantage seamlessly blends text content, videos, study tools and assignments to create a focused learning environment for students. </a:t>
            </a:r>
          </a:p>
        </p:txBody>
      </p:sp>
      <p:sp>
        <p:nvSpPr>
          <p:cNvPr id="18" name="TextBox 17"/>
          <p:cNvSpPr txBox="1"/>
          <p:nvPr/>
        </p:nvSpPr>
        <p:spPr>
          <a:xfrm>
            <a:off x="1395168" y="2611345"/>
            <a:ext cx="9578992" cy="1354217"/>
          </a:xfrm>
          <a:prstGeom prst="rect">
            <a:avLst/>
          </a:prstGeom>
          <a:noFill/>
        </p:spPr>
        <p:txBody>
          <a:bodyPr wrap="square" rtlCol="0">
            <a:spAutoFit/>
          </a:bodyPr>
          <a:lstStyle/>
          <a:p>
            <a:r>
              <a:rPr lang="en-US" sz="2800" b="1">
                <a:solidFill>
                  <a:schemeClr val="bg1"/>
                </a:solidFill>
              </a:rPr>
              <a:t>Knowledge Checks, Homework &amp; Instant Feedback</a:t>
            </a:r>
          </a:p>
          <a:p>
            <a:r>
              <a:rPr lang="en-US">
                <a:solidFill>
                  <a:schemeClr val="bg1">
                    <a:lumMod val="85000"/>
                  </a:schemeClr>
                </a:solidFill>
              </a:rPr>
              <a:t>Students get ample opportunity to check their understanding on readings, videos, and important concepts with knowledge checks, video activities and end of the chapter test with instant feedback on their answers. </a:t>
            </a:r>
          </a:p>
        </p:txBody>
      </p:sp>
      <p:sp>
        <p:nvSpPr>
          <p:cNvPr id="19" name="TextBox 18"/>
          <p:cNvSpPr txBox="1"/>
          <p:nvPr/>
        </p:nvSpPr>
        <p:spPr>
          <a:xfrm>
            <a:off x="1372250" y="5386598"/>
            <a:ext cx="10448448" cy="800219"/>
          </a:xfrm>
          <a:prstGeom prst="rect">
            <a:avLst/>
          </a:prstGeom>
          <a:noFill/>
        </p:spPr>
        <p:txBody>
          <a:bodyPr wrap="square" rtlCol="0">
            <a:spAutoFit/>
          </a:bodyPr>
          <a:lstStyle/>
          <a:p>
            <a:r>
              <a:rPr lang="en-US" sz="2800" b="1">
                <a:solidFill>
                  <a:schemeClr val="bg1"/>
                </a:solidFill>
              </a:rPr>
              <a:t>Value and Choice</a:t>
            </a:r>
          </a:p>
          <a:p>
            <a:r>
              <a:rPr lang="en-US">
                <a:solidFill>
                  <a:schemeClr val="bg1">
                    <a:lumMod val="85000"/>
                  </a:schemeClr>
                </a:solidFill>
              </a:rPr>
              <a:t>SAGE vantage includes access to your eBook content, interactive videos, tests, and assignments. </a:t>
            </a:r>
          </a:p>
        </p:txBody>
      </p:sp>
      <p:pic>
        <p:nvPicPr>
          <p:cNvPr id="21" name="Picture 20" descr="Icon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30" y="2914221"/>
            <a:ext cx="748467" cy="748467"/>
          </a:xfrm>
          <a:prstGeom prst="rect">
            <a:avLst/>
          </a:prstGeom>
          <a:noFill/>
        </p:spPr>
      </p:pic>
      <p:pic>
        <p:nvPicPr>
          <p:cNvPr id="22" name="Picture 21">
            <a:extLst>
              <a:ext uri="{FF2B5EF4-FFF2-40B4-BE49-F238E27FC236}">
                <a16:creationId xmlns:a16="http://schemas.microsoft.com/office/drawing/2014/main" id="{504243F0-1DD5-5A48-BCC3-7756D8549323}"/>
              </a:ext>
            </a:extLst>
          </p:cNvPr>
          <p:cNvPicPr>
            <a:picLocks noChangeAspect="1"/>
          </p:cNvPicPr>
          <p:nvPr/>
        </p:nvPicPr>
        <p:blipFill>
          <a:blip r:embed="rId5"/>
          <a:stretch>
            <a:fillRect/>
          </a:stretch>
        </p:blipFill>
        <p:spPr>
          <a:xfrm>
            <a:off x="553622" y="4321330"/>
            <a:ext cx="686281" cy="686281"/>
          </a:xfrm>
          <a:prstGeom prst="rect">
            <a:avLst/>
          </a:prstGeom>
        </p:spPr>
      </p:pic>
      <p:sp>
        <p:nvSpPr>
          <p:cNvPr id="24" name="TextBox 23"/>
          <p:cNvSpPr txBox="1"/>
          <p:nvPr/>
        </p:nvSpPr>
        <p:spPr>
          <a:xfrm>
            <a:off x="9210988" y="92026"/>
            <a:ext cx="2791855" cy="707886"/>
          </a:xfrm>
          <a:prstGeom prst="rect">
            <a:avLst/>
          </a:prstGeom>
          <a:noFill/>
        </p:spPr>
        <p:txBody>
          <a:bodyPr wrap="none" rtlCol="0">
            <a:spAutoFit/>
          </a:bodyPr>
          <a:lstStyle/>
          <a:p>
            <a:r>
              <a:rPr lang="en-US" sz="4000" b="1">
                <a:solidFill>
                  <a:schemeClr val="bg1"/>
                </a:solidFill>
              </a:rPr>
              <a:t>HIGHLIGHTS</a:t>
            </a:r>
          </a:p>
        </p:txBody>
      </p:sp>
      <p:pic>
        <p:nvPicPr>
          <p:cNvPr id="26" name="Picture 25" descr="Icon_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040" y="1603881"/>
            <a:ext cx="627446" cy="627446"/>
          </a:xfrm>
          <a:prstGeom prst="rect">
            <a:avLst/>
          </a:prstGeom>
        </p:spPr>
      </p:pic>
      <p:pic>
        <p:nvPicPr>
          <p:cNvPr id="29" name="Picture 28" descr="Icon_2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191" y="5579230"/>
            <a:ext cx="617806" cy="617806"/>
          </a:xfrm>
          <a:prstGeom prst="rect">
            <a:avLst/>
          </a:prstGeom>
        </p:spPr>
      </p:pic>
      <p:sp>
        <p:nvSpPr>
          <p:cNvPr id="30" name="TextBox 29"/>
          <p:cNvSpPr txBox="1"/>
          <p:nvPr/>
        </p:nvSpPr>
        <p:spPr>
          <a:xfrm>
            <a:off x="56087" y="6496293"/>
            <a:ext cx="6072309" cy="307777"/>
          </a:xfrm>
          <a:prstGeom prst="rect">
            <a:avLst/>
          </a:prstGeom>
          <a:noFill/>
        </p:spPr>
        <p:txBody>
          <a:bodyPr wrap="square" rtlCol="0">
            <a:spAutoFit/>
          </a:bodyPr>
          <a:lstStyle/>
          <a:p>
            <a:r>
              <a:rPr lang="en-US" sz="1400" b="1">
                <a:solidFill>
                  <a:schemeClr val="bg1"/>
                </a:solidFill>
              </a:rPr>
              <a:t>Los Angeles | London | New Delhi | Singapore | Washington D.C | Melbourne</a:t>
            </a:r>
          </a:p>
        </p:txBody>
      </p:sp>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2852" y="6370336"/>
            <a:ext cx="1115202" cy="420902"/>
          </a:xfrm>
          <a:prstGeom prst="rect">
            <a:avLst/>
          </a:prstGeom>
        </p:spPr>
      </p:pic>
      <p:pic>
        <p:nvPicPr>
          <p:cNvPr id="6" name="Picture 5"/>
          <p:cNvPicPr>
            <a:picLocks noChangeAspect="1"/>
          </p:cNvPicPr>
          <p:nvPr/>
        </p:nvPicPr>
        <p:blipFill>
          <a:blip r:embed="rId9"/>
          <a:stretch>
            <a:fillRect/>
          </a:stretch>
        </p:blipFill>
        <p:spPr>
          <a:xfrm>
            <a:off x="0" y="-14826"/>
            <a:ext cx="5194438" cy="925478"/>
          </a:xfrm>
          <a:prstGeom prst="rect">
            <a:avLst/>
          </a:prstGeom>
        </p:spPr>
      </p:pic>
    </p:spTree>
    <p:extLst>
      <p:ext uri="{BB962C8B-B14F-4D97-AF65-F5344CB8AC3E}">
        <p14:creationId xmlns:p14="http://schemas.microsoft.com/office/powerpoint/2010/main" val="144613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2" name="Title 1">
            <a:extLst>
              <a:ext uri="{FF2B5EF4-FFF2-40B4-BE49-F238E27FC236}">
                <a16:creationId xmlns:a16="http://schemas.microsoft.com/office/drawing/2014/main" id="{6F730834-CFC5-9842-8D59-E2CD72BB3B03}"/>
              </a:ext>
            </a:extLst>
          </p:cNvPr>
          <p:cNvSpPr>
            <a:spLocks noGrp="1"/>
          </p:cNvSpPr>
          <p:nvPr>
            <p:ph type="title"/>
          </p:nvPr>
        </p:nvSpPr>
        <p:spPr>
          <a:xfrm>
            <a:off x="5110138" y="-207360"/>
            <a:ext cx="6917916" cy="1325563"/>
          </a:xfrm>
        </p:spPr>
        <p:txBody>
          <a:bodyPr>
            <a:normAutofit/>
          </a:bodyPr>
          <a:lstStyle/>
          <a:p>
            <a:pPr algn="r"/>
            <a:r>
              <a:rPr lang="en-US" sz="3600" b="1" dirty="0">
                <a:solidFill>
                  <a:schemeClr val="bg1"/>
                </a:solidFill>
                <a:latin typeface="+mn-lt"/>
              </a:rPr>
              <a:t> </a:t>
            </a:r>
            <a:r>
              <a:rPr lang="en-US" sz="3400" b="1" dirty="0">
                <a:solidFill>
                  <a:schemeClr val="bg1"/>
                </a:solidFill>
                <a:latin typeface="+mn-lt"/>
              </a:rPr>
              <a:t>BEFORE YOU START, YOU WILL NEED </a:t>
            </a:r>
          </a:p>
        </p:txBody>
      </p:sp>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2834439" y="1528290"/>
            <a:ext cx="9288866" cy="5354404"/>
          </a:xfrm>
        </p:spPr>
        <p:txBody>
          <a:bodyPr>
            <a:normAutofit/>
          </a:bodyPr>
          <a:lstStyle/>
          <a:p>
            <a:pPr marL="457200" lvl="1" indent="0">
              <a:buClr>
                <a:srgbClr val="26348C"/>
              </a:buClr>
              <a:buNone/>
            </a:pPr>
            <a:endParaRPr lang="en-US" sz="1600" dirty="0">
              <a:solidFill>
                <a:srgbClr val="04A971"/>
              </a:solidFill>
            </a:endParaRPr>
          </a:p>
          <a:p>
            <a:pPr lvl="1">
              <a:spcAft>
                <a:spcPts val="1200"/>
              </a:spcAft>
              <a:buClr>
                <a:srgbClr val="26348C"/>
              </a:buClr>
            </a:pPr>
            <a:r>
              <a:rPr lang="en-US" sz="3000" dirty="0">
                <a:solidFill>
                  <a:srgbClr val="04A971"/>
                </a:solidFill>
              </a:rPr>
              <a:t>An internet connection or internet-enabled device</a:t>
            </a:r>
          </a:p>
          <a:p>
            <a:pPr lvl="1">
              <a:spcAft>
                <a:spcPts val="1200"/>
              </a:spcAft>
              <a:buClr>
                <a:srgbClr val="26348C"/>
              </a:buClr>
            </a:pPr>
            <a:r>
              <a:rPr lang="en-US" sz="3000" dirty="0">
                <a:solidFill>
                  <a:srgbClr val="04A971"/>
                </a:solidFill>
              </a:rPr>
              <a:t>The SAGE Vantage course registration link </a:t>
            </a:r>
            <a:r>
              <a:rPr lang="en-US" sz="3000" dirty="0">
                <a:solidFill>
                  <a:srgbClr val="04A971"/>
                </a:solidFill>
                <a:hlinkClick r:id="rId3"/>
              </a:rPr>
              <a:t>https://vantage.sagepub.com</a:t>
            </a:r>
            <a:r>
              <a:rPr lang="en-US" sz="3000" dirty="0">
                <a:solidFill>
                  <a:srgbClr val="04A971"/>
                </a:solidFill>
              </a:rPr>
              <a:t> </a:t>
            </a:r>
          </a:p>
          <a:p>
            <a:pPr lvl="1">
              <a:spcAft>
                <a:spcPts val="1200"/>
              </a:spcAft>
              <a:buClr>
                <a:srgbClr val="26348C"/>
              </a:buClr>
            </a:pPr>
            <a:r>
              <a:rPr lang="en-US" sz="3000" dirty="0">
                <a:solidFill>
                  <a:srgbClr val="04A971"/>
                </a:solidFill>
              </a:rPr>
              <a:t>Your school email address </a:t>
            </a:r>
            <a:endParaRPr lang="en-US" sz="1200" dirty="0">
              <a:solidFill>
                <a:srgbClr val="04A971"/>
              </a:solidFill>
            </a:endParaRPr>
          </a:p>
          <a:p>
            <a:pPr lvl="1">
              <a:spcAft>
                <a:spcPts val="1200"/>
              </a:spcAft>
              <a:buClr>
                <a:srgbClr val="26348C"/>
              </a:buClr>
            </a:pPr>
            <a:r>
              <a:rPr lang="en-US" sz="3000" dirty="0">
                <a:solidFill>
                  <a:srgbClr val="04A971"/>
                </a:solidFill>
              </a:rPr>
              <a:t>Your course ID (provided by your instructor)</a:t>
            </a:r>
          </a:p>
          <a:p>
            <a:pPr lvl="1">
              <a:spcAft>
                <a:spcPts val="1200"/>
              </a:spcAft>
              <a:buClr>
                <a:srgbClr val="26348C"/>
              </a:buClr>
            </a:pPr>
            <a:r>
              <a:rPr lang="en-US" sz="3000" dirty="0">
                <a:solidFill>
                  <a:srgbClr val="04A971"/>
                </a:solidFill>
              </a:rPr>
              <a:t>To purchase access to Vantage or have a credit card to purchase access during this process</a:t>
            </a:r>
          </a:p>
          <a:p>
            <a:endParaRPr lang="en-US" dirty="0">
              <a:solidFill>
                <a:srgbClr val="04A971"/>
              </a:solidFill>
            </a:endParaRPr>
          </a:p>
        </p:txBody>
      </p:sp>
      <p:sp>
        <p:nvSpPr>
          <p:cNvPr id="4" name="TextBox 3"/>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0535" y="6424267"/>
            <a:ext cx="1142770" cy="433733"/>
          </a:xfrm>
          <a:prstGeom prst="rect">
            <a:avLst/>
          </a:prstGeom>
        </p:spPr>
      </p:pic>
      <p:pic>
        <p:nvPicPr>
          <p:cNvPr id="1026" name="Picture 2" descr="Check, Correct, Mark, Choice, Yes, Ok, Positive, 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19" y="2408946"/>
            <a:ext cx="2453469" cy="2456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81A0427-BFC9-4421-9679-CB8879033628}"/>
              </a:ext>
            </a:extLst>
          </p:cNvPr>
          <p:cNvPicPr>
            <a:picLocks noChangeAspect="1"/>
          </p:cNvPicPr>
          <p:nvPr/>
        </p:nvPicPr>
        <p:blipFill>
          <a:blip r:embed="rId6"/>
          <a:stretch>
            <a:fillRect/>
          </a:stretch>
        </p:blipFill>
        <p:spPr>
          <a:xfrm>
            <a:off x="-1" y="0"/>
            <a:ext cx="5110139" cy="910459"/>
          </a:xfrm>
          <a:prstGeom prst="rect">
            <a:avLst/>
          </a:prstGeom>
        </p:spPr>
      </p:pic>
    </p:spTree>
    <p:extLst>
      <p:ext uri="{BB962C8B-B14F-4D97-AF65-F5344CB8AC3E}">
        <p14:creationId xmlns:p14="http://schemas.microsoft.com/office/powerpoint/2010/main" val="374787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4" name="TextBox 3"/>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0535" y="6424267"/>
            <a:ext cx="1142770" cy="433733"/>
          </a:xfrm>
          <a:prstGeom prst="rect">
            <a:avLst/>
          </a:prstGeom>
        </p:spPr>
      </p:pic>
      <p:pic>
        <p:nvPicPr>
          <p:cNvPr id="9" name="Picture 8">
            <a:extLst>
              <a:ext uri="{FF2B5EF4-FFF2-40B4-BE49-F238E27FC236}">
                <a16:creationId xmlns:a16="http://schemas.microsoft.com/office/drawing/2014/main" id="{A81A0427-BFC9-4421-9679-CB8879033628}"/>
              </a:ext>
            </a:extLst>
          </p:cNvPr>
          <p:cNvPicPr>
            <a:picLocks noChangeAspect="1"/>
          </p:cNvPicPr>
          <p:nvPr/>
        </p:nvPicPr>
        <p:blipFill>
          <a:blip r:embed="rId4"/>
          <a:stretch>
            <a:fillRect/>
          </a:stretch>
        </p:blipFill>
        <p:spPr>
          <a:xfrm>
            <a:off x="-1" y="0"/>
            <a:ext cx="5110139" cy="910459"/>
          </a:xfrm>
          <a:prstGeom prst="rect">
            <a:avLst/>
          </a:prstGeom>
        </p:spPr>
      </p:pic>
      <p:sp>
        <p:nvSpPr>
          <p:cNvPr id="11" name="Title 1">
            <a:extLst>
              <a:ext uri="{FF2B5EF4-FFF2-40B4-BE49-F238E27FC236}">
                <a16:creationId xmlns:a16="http://schemas.microsoft.com/office/drawing/2014/main" id="{8D7539C5-7920-4A2F-B7C5-AB6551AF7F16}"/>
              </a:ext>
            </a:extLst>
          </p:cNvPr>
          <p:cNvSpPr txBox="1">
            <a:spLocks/>
          </p:cNvSpPr>
          <p:nvPr/>
        </p:nvSpPr>
        <p:spPr>
          <a:xfrm>
            <a:off x="659091" y="910459"/>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There are four ways to buy access to Vantage</a:t>
            </a:r>
          </a:p>
        </p:txBody>
      </p:sp>
      <p:sp>
        <p:nvSpPr>
          <p:cNvPr id="14" name="Rectangle 13">
            <a:extLst>
              <a:ext uri="{FF2B5EF4-FFF2-40B4-BE49-F238E27FC236}">
                <a16:creationId xmlns:a16="http://schemas.microsoft.com/office/drawing/2014/main" id="{DD5F7E22-4A72-4564-BE1D-0D792BEEBBF8}"/>
              </a:ext>
            </a:extLst>
          </p:cNvPr>
          <p:cNvSpPr/>
          <p:nvPr/>
        </p:nvSpPr>
        <p:spPr>
          <a:xfrm>
            <a:off x="659091" y="2393096"/>
            <a:ext cx="10605155" cy="3448123"/>
          </a:xfrm>
          <a:prstGeom prst="rect">
            <a:avLst/>
          </a:prstGeom>
        </p:spPr>
        <p:txBody>
          <a:bodyPr wrap="square">
            <a:spAutoFit/>
          </a:bodyPr>
          <a:lstStyle/>
          <a:p>
            <a:pPr lvl="0">
              <a:lnSpc>
                <a:spcPct val="90000"/>
              </a:lnSpc>
              <a:spcBef>
                <a:spcPts val="1000"/>
              </a:spcBef>
            </a:pPr>
            <a:r>
              <a:rPr lang="en-US" sz="2800" b="1" u="sng" dirty="0">
                <a:solidFill>
                  <a:prstClr val="black"/>
                </a:solidFill>
              </a:rPr>
              <a:t>Three online purchase options</a:t>
            </a:r>
          </a:p>
          <a:p>
            <a:pPr marL="228600" lvl="0" indent="-228600">
              <a:lnSpc>
                <a:spcPct val="90000"/>
              </a:lnSpc>
              <a:spcBef>
                <a:spcPts val="1000"/>
              </a:spcBef>
              <a:buFont typeface="Arial" panose="020B0604020202020204" pitchFamily="34" charset="0"/>
              <a:buChar char="•"/>
            </a:pPr>
            <a:r>
              <a:rPr lang="en-US" sz="2800" b="1" dirty="0" err="1">
                <a:solidFill>
                  <a:prstClr val="black"/>
                </a:solidFill>
              </a:rPr>
              <a:t>Redshelf</a:t>
            </a:r>
            <a:endParaRPr lang="en-US" sz="2800" b="1" dirty="0">
              <a:solidFill>
                <a:prstClr val="black"/>
              </a:solidFill>
            </a:endParaRPr>
          </a:p>
          <a:p>
            <a:pPr marL="228600" lvl="0" indent="-228600">
              <a:lnSpc>
                <a:spcPct val="90000"/>
              </a:lnSpc>
              <a:spcBef>
                <a:spcPts val="1000"/>
              </a:spcBef>
              <a:buFont typeface="Arial" panose="020B0604020202020204" pitchFamily="34" charset="0"/>
              <a:buChar char="•"/>
            </a:pPr>
            <a:r>
              <a:rPr lang="en-US" sz="2800" b="1" dirty="0" err="1">
                <a:solidFill>
                  <a:prstClr val="black"/>
                </a:solidFill>
              </a:rPr>
              <a:t>Vitalsource</a:t>
            </a:r>
            <a:endParaRPr lang="en-US" sz="2800" b="1" dirty="0">
              <a:solidFill>
                <a:prstClr val="black"/>
              </a:solidFill>
            </a:endParaRPr>
          </a:p>
          <a:p>
            <a:pPr marL="228600" lvl="0" indent="-228600">
              <a:lnSpc>
                <a:spcPct val="90000"/>
              </a:lnSpc>
              <a:spcBef>
                <a:spcPts val="1000"/>
              </a:spcBef>
              <a:buFont typeface="Arial" panose="020B0604020202020204" pitchFamily="34" charset="0"/>
              <a:buChar char="•"/>
            </a:pPr>
            <a:r>
              <a:rPr lang="en-US" sz="2800" b="1" dirty="0">
                <a:solidFill>
                  <a:prstClr val="black"/>
                </a:solidFill>
              </a:rPr>
              <a:t>SAGE </a:t>
            </a:r>
          </a:p>
          <a:p>
            <a:pPr marL="228600" lvl="0" indent="-228600">
              <a:lnSpc>
                <a:spcPct val="90000"/>
              </a:lnSpc>
              <a:spcBef>
                <a:spcPts val="1000"/>
              </a:spcBef>
              <a:buFont typeface="Arial" panose="020B0604020202020204" pitchFamily="34" charset="0"/>
              <a:buChar char="•"/>
            </a:pPr>
            <a:endParaRPr lang="en-US" sz="2800" b="1" dirty="0">
              <a:solidFill>
                <a:prstClr val="black"/>
              </a:solidFill>
            </a:endParaRPr>
          </a:p>
          <a:p>
            <a:pPr lvl="0">
              <a:lnSpc>
                <a:spcPct val="90000"/>
              </a:lnSpc>
              <a:spcBef>
                <a:spcPts val="1000"/>
              </a:spcBef>
            </a:pPr>
            <a:r>
              <a:rPr lang="en-US" sz="2800" b="1" dirty="0">
                <a:solidFill>
                  <a:prstClr val="black"/>
                </a:solidFill>
              </a:rPr>
              <a:t>You can also </a:t>
            </a:r>
            <a:r>
              <a:rPr lang="en-US" sz="2800" b="1" u="sng" dirty="0">
                <a:solidFill>
                  <a:prstClr val="black"/>
                </a:solidFill>
              </a:rPr>
              <a:t>purchase a physical access code </a:t>
            </a:r>
            <a:r>
              <a:rPr lang="en-US" sz="2800" b="1" dirty="0">
                <a:solidFill>
                  <a:prstClr val="black"/>
                </a:solidFill>
              </a:rPr>
              <a:t>from the Campus Bookstore</a:t>
            </a:r>
          </a:p>
        </p:txBody>
      </p:sp>
    </p:spTree>
    <p:extLst>
      <p:ext uri="{BB962C8B-B14F-4D97-AF65-F5344CB8AC3E}">
        <p14:creationId xmlns:p14="http://schemas.microsoft.com/office/powerpoint/2010/main" val="40625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2" name="Title 1">
            <a:extLst>
              <a:ext uri="{FF2B5EF4-FFF2-40B4-BE49-F238E27FC236}">
                <a16:creationId xmlns:a16="http://schemas.microsoft.com/office/drawing/2014/main" id="{6F730834-CFC5-9842-8D59-E2CD72BB3B03}"/>
              </a:ext>
            </a:extLst>
          </p:cNvPr>
          <p:cNvSpPr>
            <a:spLocks noGrp="1"/>
          </p:cNvSpPr>
          <p:nvPr>
            <p:ph type="title"/>
          </p:nvPr>
        </p:nvSpPr>
        <p:spPr>
          <a:xfrm>
            <a:off x="5110138" y="-207360"/>
            <a:ext cx="6917916" cy="1325563"/>
          </a:xfrm>
        </p:spPr>
        <p:txBody>
          <a:bodyPr>
            <a:normAutofit/>
          </a:bodyPr>
          <a:lstStyle/>
          <a:p>
            <a:pPr algn="r"/>
            <a:r>
              <a:rPr lang="en-US" sz="3600" b="1" dirty="0">
                <a:solidFill>
                  <a:schemeClr val="bg1"/>
                </a:solidFill>
                <a:latin typeface="+mn-lt"/>
              </a:rPr>
              <a:t> </a:t>
            </a:r>
            <a:endParaRPr lang="en-US" sz="3400" b="1" dirty="0">
              <a:solidFill>
                <a:schemeClr val="bg1"/>
              </a:solidFill>
              <a:latin typeface="+mn-lt"/>
            </a:endParaRPr>
          </a:p>
        </p:txBody>
      </p:sp>
      <p:sp>
        <p:nvSpPr>
          <p:cNvPr id="4" name="TextBox 3"/>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0535" y="6424267"/>
            <a:ext cx="1142770" cy="433733"/>
          </a:xfrm>
          <a:prstGeom prst="rect">
            <a:avLst/>
          </a:prstGeom>
        </p:spPr>
      </p:pic>
      <p:pic>
        <p:nvPicPr>
          <p:cNvPr id="9" name="Picture 8">
            <a:extLst>
              <a:ext uri="{FF2B5EF4-FFF2-40B4-BE49-F238E27FC236}">
                <a16:creationId xmlns:a16="http://schemas.microsoft.com/office/drawing/2014/main" id="{A81A0427-BFC9-4421-9679-CB8879033628}"/>
              </a:ext>
            </a:extLst>
          </p:cNvPr>
          <p:cNvPicPr>
            <a:picLocks noChangeAspect="1"/>
          </p:cNvPicPr>
          <p:nvPr/>
        </p:nvPicPr>
        <p:blipFill>
          <a:blip r:embed="rId4"/>
          <a:stretch>
            <a:fillRect/>
          </a:stretch>
        </p:blipFill>
        <p:spPr>
          <a:xfrm>
            <a:off x="-1" y="0"/>
            <a:ext cx="5110139" cy="910459"/>
          </a:xfrm>
          <a:prstGeom prst="rect">
            <a:avLst/>
          </a:prstGeom>
        </p:spPr>
      </p:pic>
      <p:sp>
        <p:nvSpPr>
          <p:cNvPr id="11" name="Title 1">
            <a:extLst>
              <a:ext uri="{FF2B5EF4-FFF2-40B4-BE49-F238E27FC236}">
                <a16:creationId xmlns:a16="http://schemas.microsoft.com/office/drawing/2014/main" id="{8D7539C5-7920-4A2F-B7C5-AB6551AF7F16}"/>
              </a:ext>
            </a:extLst>
          </p:cNvPr>
          <p:cNvSpPr txBox="1">
            <a:spLocks/>
          </p:cNvSpPr>
          <p:nvPr/>
        </p:nvSpPr>
        <p:spPr>
          <a:xfrm>
            <a:off x="659091" y="1167247"/>
            <a:ext cx="12028053"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BOUGHT VANTAGE FROM REDSHELF OR VITALSOURCE 	</a:t>
            </a:r>
          </a:p>
        </p:txBody>
      </p:sp>
      <p:sp>
        <p:nvSpPr>
          <p:cNvPr id="14" name="Rectangle 13">
            <a:extLst>
              <a:ext uri="{FF2B5EF4-FFF2-40B4-BE49-F238E27FC236}">
                <a16:creationId xmlns:a16="http://schemas.microsoft.com/office/drawing/2014/main" id="{DD5F7E22-4A72-4564-BE1D-0D792BEEBBF8}"/>
              </a:ext>
            </a:extLst>
          </p:cNvPr>
          <p:cNvSpPr/>
          <p:nvPr/>
        </p:nvSpPr>
        <p:spPr>
          <a:xfrm>
            <a:off x="659091" y="3020250"/>
            <a:ext cx="10605155" cy="2554545"/>
          </a:xfrm>
          <a:prstGeom prst="rect">
            <a:avLst/>
          </a:prstGeom>
        </p:spPr>
        <p:txBody>
          <a:bodyPr wrap="square">
            <a:spAutoFit/>
          </a:bodyPr>
          <a:lstStyle/>
          <a:p>
            <a:pPr marL="514350" indent="-514350">
              <a:buFont typeface="+mj-lt"/>
              <a:buAutoNum type="arabicPeriod"/>
            </a:pPr>
            <a:r>
              <a:rPr lang="en-US" sz="3200" b="1" dirty="0"/>
              <a:t>Using the purchase link in your course syllabus complete purchase steps</a:t>
            </a:r>
          </a:p>
          <a:p>
            <a:pPr marL="514350" indent="-514350">
              <a:buFont typeface="+mj-lt"/>
              <a:buAutoNum type="arabicPeriod"/>
            </a:pPr>
            <a:endParaRPr lang="en-US" sz="3200" b="1" dirty="0"/>
          </a:p>
          <a:p>
            <a:pPr marL="514350" indent="-514350">
              <a:buFont typeface="+mj-lt"/>
              <a:buAutoNum type="arabicPeriod"/>
            </a:pPr>
            <a:r>
              <a:rPr lang="en-US" sz="3200" b="1" dirty="0"/>
              <a:t>Once purchased you will be directed to the Publisher website</a:t>
            </a:r>
          </a:p>
        </p:txBody>
      </p:sp>
    </p:spTree>
    <p:extLst>
      <p:ext uri="{BB962C8B-B14F-4D97-AF65-F5344CB8AC3E}">
        <p14:creationId xmlns:p14="http://schemas.microsoft.com/office/powerpoint/2010/main" val="416061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4" name="TextBox 3"/>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0535" y="6424267"/>
            <a:ext cx="1142770" cy="433733"/>
          </a:xfrm>
          <a:prstGeom prst="rect">
            <a:avLst/>
          </a:prstGeom>
        </p:spPr>
      </p:pic>
      <p:pic>
        <p:nvPicPr>
          <p:cNvPr id="9" name="Picture 8">
            <a:extLst>
              <a:ext uri="{FF2B5EF4-FFF2-40B4-BE49-F238E27FC236}">
                <a16:creationId xmlns:a16="http://schemas.microsoft.com/office/drawing/2014/main" id="{A81A0427-BFC9-4421-9679-CB8879033628}"/>
              </a:ext>
            </a:extLst>
          </p:cNvPr>
          <p:cNvPicPr>
            <a:picLocks noChangeAspect="1"/>
          </p:cNvPicPr>
          <p:nvPr/>
        </p:nvPicPr>
        <p:blipFill>
          <a:blip r:embed="rId4"/>
          <a:stretch>
            <a:fillRect/>
          </a:stretch>
        </p:blipFill>
        <p:spPr>
          <a:xfrm>
            <a:off x="-1" y="0"/>
            <a:ext cx="5110139" cy="910459"/>
          </a:xfrm>
          <a:prstGeom prst="rect">
            <a:avLst/>
          </a:prstGeom>
        </p:spPr>
      </p:pic>
      <p:sp>
        <p:nvSpPr>
          <p:cNvPr id="11" name="Title 1">
            <a:extLst>
              <a:ext uri="{FF2B5EF4-FFF2-40B4-BE49-F238E27FC236}">
                <a16:creationId xmlns:a16="http://schemas.microsoft.com/office/drawing/2014/main" id="{8D7539C5-7920-4A2F-B7C5-AB6551AF7F16}"/>
              </a:ext>
            </a:extLst>
          </p:cNvPr>
          <p:cNvSpPr txBox="1">
            <a:spLocks/>
          </p:cNvSpPr>
          <p:nvPr/>
        </p:nvSpPr>
        <p:spPr>
          <a:xfrm>
            <a:off x="659091" y="910459"/>
            <a:ext cx="105156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10" name="Content Placeholder 2">
            <a:extLst>
              <a:ext uri="{FF2B5EF4-FFF2-40B4-BE49-F238E27FC236}">
                <a16:creationId xmlns:a16="http://schemas.microsoft.com/office/drawing/2014/main" id="{B8B8CEB2-0347-4FF9-832C-CA5D8CCA38ED}"/>
              </a:ext>
            </a:extLst>
          </p:cNvPr>
          <p:cNvSpPr>
            <a:spLocks noGrp="1"/>
          </p:cNvSpPr>
          <p:nvPr>
            <p:ph idx="1"/>
          </p:nvPr>
        </p:nvSpPr>
        <p:spPr>
          <a:xfrm>
            <a:off x="6255072" y="1744020"/>
            <a:ext cx="5428274" cy="4503400"/>
          </a:xfrm>
        </p:spPr>
        <p:txBody>
          <a:bodyPr>
            <a:noAutofit/>
          </a:bodyPr>
          <a:lstStyle/>
          <a:p>
            <a:pPr marL="0" indent="0" algn="ctr">
              <a:buNone/>
            </a:pPr>
            <a:r>
              <a:rPr lang="en-US" sz="3200" b="1" dirty="0"/>
              <a:t>NOTE: You will </a:t>
            </a:r>
            <a:r>
              <a:rPr lang="en-US" sz="3200" b="1" u="sng" dirty="0"/>
              <a:t>NOT</a:t>
            </a:r>
            <a:r>
              <a:rPr lang="en-US" sz="3200" b="1" dirty="0"/>
              <a:t> get OR need an access code</a:t>
            </a:r>
          </a:p>
          <a:p>
            <a:pPr marL="0" indent="0" algn="ctr">
              <a:buNone/>
            </a:pPr>
            <a:endParaRPr lang="en-US" sz="3200" b="1" dirty="0"/>
          </a:p>
          <a:p>
            <a:r>
              <a:rPr lang="en-US" sz="3200" b="1" dirty="0"/>
              <a:t>Login to Vantage</a:t>
            </a:r>
          </a:p>
          <a:p>
            <a:r>
              <a:rPr lang="en-US" sz="3200" b="1" dirty="0"/>
              <a:t>Click ENTER COURSE ID</a:t>
            </a:r>
          </a:p>
          <a:p>
            <a:r>
              <a:rPr lang="en-US" sz="3200" b="1" dirty="0"/>
              <a:t>Type in your COURSE ID</a:t>
            </a:r>
          </a:p>
          <a:p>
            <a:r>
              <a:rPr lang="en-US" sz="3200" b="1" dirty="0"/>
              <a:t>Click REGISTER FOR COURSE</a:t>
            </a:r>
            <a:endParaRPr lang="en-US" sz="3600" b="1" dirty="0"/>
          </a:p>
        </p:txBody>
      </p:sp>
      <p:pic>
        <p:nvPicPr>
          <p:cNvPr id="12" name="Picture 11">
            <a:extLst>
              <a:ext uri="{FF2B5EF4-FFF2-40B4-BE49-F238E27FC236}">
                <a16:creationId xmlns:a16="http://schemas.microsoft.com/office/drawing/2014/main" id="{B180E83D-10DA-494A-BCF6-A4A11028F154}"/>
              </a:ext>
            </a:extLst>
          </p:cNvPr>
          <p:cNvPicPr>
            <a:picLocks noChangeAspect="1"/>
          </p:cNvPicPr>
          <p:nvPr/>
        </p:nvPicPr>
        <p:blipFill>
          <a:blip r:embed="rId5"/>
          <a:stretch>
            <a:fillRect/>
          </a:stretch>
        </p:blipFill>
        <p:spPr>
          <a:xfrm>
            <a:off x="1010957" y="1655870"/>
            <a:ext cx="4172275" cy="4230730"/>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06CA6C7C-FCD5-4E07-AF13-F3B5C6A0CB66}"/>
              </a:ext>
            </a:extLst>
          </p:cNvPr>
          <p:cNvSpPr/>
          <p:nvPr/>
        </p:nvSpPr>
        <p:spPr>
          <a:xfrm>
            <a:off x="1400021" y="5085857"/>
            <a:ext cx="1216058" cy="6221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CB8B37-53FF-45AD-8C1B-D5B99F510E0F}"/>
              </a:ext>
            </a:extLst>
          </p:cNvPr>
          <p:cNvSpPr txBox="1"/>
          <p:nvPr/>
        </p:nvSpPr>
        <p:spPr>
          <a:xfrm>
            <a:off x="1239765" y="1744020"/>
            <a:ext cx="1517716" cy="1446550"/>
          </a:xfrm>
          <a:prstGeom prst="rect">
            <a:avLst/>
          </a:prstGeom>
          <a:noFill/>
        </p:spPr>
        <p:txBody>
          <a:bodyPr wrap="square" rtlCol="0">
            <a:spAutoFit/>
          </a:bodyPr>
          <a:lstStyle/>
          <a:p>
            <a:r>
              <a:rPr lang="en-US" sz="8800" b="1" dirty="0">
                <a:solidFill>
                  <a:srgbClr val="FF0000"/>
                </a:solidFill>
              </a:rPr>
              <a:t>X</a:t>
            </a:r>
          </a:p>
        </p:txBody>
      </p:sp>
    </p:spTree>
    <p:extLst>
      <p:ext uri="{BB962C8B-B14F-4D97-AF65-F5344CB8AC3E}">
        <p14:creationId xmlns:p14="http://schemas.microsoft.com/office/powerpoint/2010/main" val="30676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9" name="Content Placeholder 2">
            <a:extLst>
              <a:ext uri="{FF2B5EF4-FFF2-40B4-BE49-F238E27FC236}">
                <a16:creationId xmlns:a16="http://schemas.microsoft.com/office/drawing/2014/main" id="{FEEEDDF6-6F2E-B848-BCD3-7A1F36244764}"/>
              </a:ext>
            </a:extLst>
          </p:cNvPr>
          <p:cNvSpPr txBox="1">
            <a:spLocks/>
          </p:cNvSpPr>
          <p:nvPr/>
        </p:nvSpPr>
        <p:spPr>
          <a:xfrm>
            <a:off x="1118947" y="3364805"/>
            <a:ext cx="10515600" cy="1505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rgbClr val="04A971"/>
              </a:solidFill>
              <a:latin typeface="Helvetica" pitchFamily="2" charset="0"/>
            </a:endParaRPr>
          </a:p>
        </p:txBody>
      </p:sp>
      <p:sp>
        <p:nvSpPr>
          <p:cNvPr id="11" name="TextBox 10"/>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13" name="Picture 12">
            <a:extLst>
              <a:ext uri="{FF2B5EF4-FFF2-40B4-BE49-F238E27FC236}">
                <a16:creationId xmlns:a16="http://schemas.microsoft.com/office/drawing/2014/main" id="{233901F9-4B4F-41BB-ADC9-0661F3B7C619}"/>
              </a:ext>
            </a:extLst>
          </p:cNvPr>
          <p:cNvPicPr>
            <a:picLocks noChangeAspect="1"/>
          </p:cNvPicPr>
          <p:nvPr/>
        </p:nvPicPr>
        <p:blipFill>
          <a:blip r:embed="rId4"/>
          <a:stretch>
            <a:fillRect/>
          </a:stretch>
        </p:blipFill>
        <p:spPr>
          <a:xfrm>
            <a:off x="0" y="-14826"/>
            <a:ext cx="5194438" cy="925478"/>
          </a:xfrm>
          <a:prstGeom prst="rect">
            <a:avLst/>
          </a:prstGeom>
        </p:spPr>
      </p:pic>
      <p:sp>
        <p:nvSpPr>
          <p:cNvPr id="14" name="TextBox 13">
            <a:extLst>
              <a:ext uri="{FF2B5EF4-FFF2-40B4-BE49-F238E27FC236}">
                <a16:creationId xmlns:a16="http://schemas.microsoft.com/office/drawing/2014/main" id="{B4F022C0-C27B-460D-86EF-D6874C307E93}"/>
              </a:ext>
            </a:extLst>
          </p:cNvPr>
          <p:cNvSpPr txBox="1"/>
          <p:nvPr/>
        </p:nvSpPr>
        <p:spPr>
          <a:xfrm>
            <a:off x="453893" y="1257960"/>
            <a:ext cx="11349005" cy="1292662"/>
          </a:xfrm>
          <a:prstGeom prst="rect">
            <a:avLst/>
          </a:prstGeom>
          <a:noFill/>
        </p:spPr>
        <p:txBody>
          <a:bodyPr wrap="square" rtlCol="0">
            <a:spAutoFit/>
          </a:bodyPr>
          <a:lstStyle/>
          <a:p>
            <a:r>
              <a:rPr lang="en-US" sz="3600" b="1" dirty="0"/>
              <a:t>BOUGHT VANTAGE FROM THE CAMPUS BOOKSTORE:</a:t>
            </a:r>
            <a:endParaRPr lang="en-US" sz="3600" b="1" u="sng" dirty="0">
              <a:highlight>
                <a:srgbClr val="FFFF00"/>
              </a:highlight>
            </a:endParaRPr>
          </a:p>
          <a:p>
            <a:endParaRPr lang="en-US" sz="2400" b="1" u="sng" dirty="0">
              <a:solidFill>
                <a:srgbClr val="04A971"/>
              </a:solidFill>
              <a:highlight>
                <a:srgbClr val="FFFF00"/>
              </a:highlight>
            </a:endParaRPr>
          </a:p>
          <a:p>
            <a:endParaRPr lang="en-US" b="1" u="sng" dirty="0">
              <a:highlight>
                <a:srgbClr val="FFFF00"/>
              </a:highlight>
            </a:endParaRPr>
          </a:p>
        </p:txBody>
      </p:sp>
      <p:pic>
        <p:nvPicPr>
          <p:cNvPr id="15" name="Picture 14">
            <a:extLst>
              <a:ext uri="{FF2B5EF4-FFF2-40B4-BE49-F238E27FC236}">
                <a16:creationId xmlns:a16="http://schemas.microsoft.com/office/drawing/2014/main" id="{38F63D8B-CE4F-4751-B82D-593E91D81382}"/>
              </a:ext>
            </a:extLst>
          </p:cNvPr>
          <p:cNvPicPr>
            <a:picLocks noChangeAspect="1"/>
          </p:cNvPicPr>
          <p:nvPr/>
        </p:nvPicPr>
        <p:blipFill>
          <a:blip r:embed="rId5"/>
          <a:stretch>
            <a:fillRect/>
          </a:stretch>
        </p:blipFill>
        <p:spPr>
          <a:xfrm>
            <a:off x="449822" y="2365956"/>
            <a:ext cx="5678573" cy="3074192"/>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AFDE2EB2-7967-49EA-8916-3151AF9D01AE}"/>
              </a:ext>
            </a:extLst>
          </p:cNvPr>
          <p:cNvSpPr/>
          <p:nvPr/>
        </p:nvSpPr>
        <p:spPr>
          <a:xfrm>
            <a:off x="706454" y="4559124"/>
            <a:ext cx="824986" cy="6221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9AEC67-6893-417F-834C-20D6816C8B8F}"/>
              </a:ext>
            </a:extLst>
          </p:cNvPr>
          <p:cNvSpPr txBox="1"/>
          <p:nvPr/>
        </p:nvSpPr>
        <p:spPr>
          <a:xfrm>
            <a:off x="6385027" y="2551400"/>
            <a:ext cx="5678573" cy="2703304"/>
          </a:xfrm>
          <a:prstGeom prst="rect">
            <a:avLst/>
          </a:prstGeom>
          <a:noFill/>
        </p:spPr>
        <p:txBody>
          <a:bodyPr wrap="square" rtlCol="0">
            <a:spAutoFit/>
          </a:bodyPr>
          <a:lstStyle/>
          <a:p>
            <a:pPr marL="457200" lvl="0" indent="-457200">
              <a:lnSpc>
                <a:spcPct val="90000"/>
              </a:lnSpc>
              <a:spcBef>
                <a:spcPts val="1000"/>
              </a:spcBef>
              <a:buFont typeface="Arial" panose="020B0604020202020204" pitchFamily="34" charset="0"/>
              <a:buChar char="•"/>
            </a:pPr>
            <a:r>
              <a:rPr lang="en-US" sz="3000" b="1" dirty="0">
                <a:solidFill>
                  <a:prstClr val="black"/>
                </a:solidFill>
              </a:rPr>
              <a:t>Visit </a:t>
            </a:r>
            <a:r>
              <a:rPr lang="en-US" sz="3000" b="1" dirty="0">
                <a:solidFill>
                  <a:prstClr val="black"/>
                </a:solidFill>
                <a:hlinkClick r:id="rId6">
                  <a:extLst>
                    <a:ext uri="{A12FA001-AC4F-418D-AE19-62706E023703}">
                      <ahyp:hlinkClr xmlns:ahyp="http://schemas.microsoft.com/office/drawing/2018/hyperlinkcolor" val="tx"/>
                    </a:ext>
                  </a:extLst>
                </a:hlinkClick>
              </a:rPr>
              <a:t>https://vantage.sagepub.com</a:t>
            </a:r>
            <a:endParaRPr lang="en-US" sz="3000" b="1" dirty="0">
              <a:solidFill>
                <a:prstClr val="black"/>
              </a:solidFill>
            </a:endParaRPr>
          </a:p>
          <a:p>
            <a:pPr lvl="0">
              <a:lnSpc>
                <a:spcPct val="90000"/>
              </a:lnSpc>
              <a:spcBef>
                <a:spcPts val="1000"/>
              </a:spcBef>
            </a:pPr>
            <a:r>
              <a:rPr lang="en-US" sz="3000" b="1" dirty="0">
                <a:solidFill>
                  <a:prstClr val="black"/>
                </a:solidFill>
              </a:rPr>
              <a:t> </a:t>
            </a:r>
          </a:p>
          <a:p>
            <a:pPr marL="457200" lvl="0" indent="-457200">
              <a:lnSpc>
                <a:spcPct val="90000"/>
              </a:lnSpc>
              <a:spcBef>
                <a:spcPts val="1000"/>
              </a:spcBef>
              <a:buFont typeface="Arial" panose="020B0604020202020204" pitchFamily="34" charset="0"/>
              <a:buChar char="•"/>
            </a:pPr>
            <a:r>
              <a:rPr lang="en-US" sz="3000" b="1" dirty="0">
                <a:solidFill>
                  <a:prstClr val="black"/>
                </a:solidFill>
              </a:rPr>
              <a:t>Click “REGISTER” beneath “Student”</a:t>
            </a:r>
          </a:p>
          <a:p>
            <a:endParaRPr lang="en-US" dirty="0"/>
          </a:p>
        </p:txBody>
      </p:sp>
    </p:spTree>
    <p:extLst>
      <p:ext uri="{BB962C8B-B14F-4D97-AF65-F5344CB8AC3E}">
        <p14:creationId xmlns:p14="http://schemas.microsoft.com/office/powerpoint/2010/main" val="28337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6370151" y="2301334"/>
            <a:ext cx="5993920" cy="3564609"/>
          </a:xfrm>
        </p:spPr>
        <p:txBody>
          <a:bodyPr>
            <a:noAutofit/>
          </a:bodyPr>
          <a:lstStyle/>
          <a:p>
            <a:r>
              <a:rPr lang="en-US" sz="3600" b="1" dirty="0"/>
              <a:t>Enter your school email address and confirm a second time</a:t>
            </a:r>
          </a:p>
          <a:p>
            <a:r>
              <a:rPr lang="en-US" sz="3600" b="1" dirty="0"/>
              <a:t>Click REGISTER</a:t>
            </a:r>
          </a:p>
          <a:p>
            <a:pPr marL="0" indent="0">
              <a:buNone/>
            </a:pP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0" name="TextBox 9"/>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5" name="Picture 4"/>
          <p:cNvPicPr>
            <a:picLocks noChangeAspect="1"/>
          </p:cNvPicPr>
          <p:nvPr/>
        </p:nvPicPr>
        <p:blipFill>
          <a:blip r:embed="rId5"/>
          <a:stretch>
            <a:fillRect/>
          </a:stretch>
        </p:blipFill>
        <p:spPr>
          <a:xfrm>
            <a:off x="495022" y="1297898"/>
            <a:ext cx="5194438" cy="481114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B095EB9-DF97-40DD-AADC-B8DBF3CC5868}"/>
              </a:ext>
            </a:extLst>
          </p:cNvPr>
          <p:cNvPicPr>
            <a:picLocks noChangeAspect="1"/>
          </p:cNvPicPr>
          <p:nvPr/>
        </p:nvPicPr>
        <p:blipFill>
          <a:blip r:embed="rId6"/>
          <a:stretch>
            <a:fillRect/>
          </a:stretch>
        </p:blipFill>
        <p:spPr>
          <a:xfrm>
            <a:off x="0" y="-14826"/>
            <a:ext cx="5194438" cy="925478"/>
          </a:xfrm>
          <a:prstGeom prst="rect">
            <a:avLst/>
          </a:prstGeom>
        </p:spPr>
      </p:pic>
    </p:spTree>
    <p:extLst>
      <p:ext uri="{BB962C8B-B14F-4D97-AF65-F5344CB8AC3E}">
        <p14:creationId xmlns:p14="http://schemas.microsoft.com/office/powerpoint/2010/main" val="191417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EDDF6-6F2E-B848-BCD3-7A1F36244764}"/>
              </a:ext>
            </a:extLst>
          </p:cNvPr>
          <p:cNvSpPr>
            <a:spLocks noGrp="1"/>
          </p:cNvSpPr>
          <p:nvPr>
            <p:ph idx="1"/>
          </p:nvPr>
        </p:nvSpPr>
        <p:spPr>
          <a:xfrm>
            <a:off x="6394405" y="2032127"/>
            <a:ext cx="5225404" cy="1325563"/>
          </a:xfrm>
        </p:spPr>
        <p:txBody>
          <a:bodyPr>
            <a:noAutofit/>
          </a:bodyPr>
          <a:lstStyle/>
          <a:p>
            <a:r>
              <a:rPr lang="en-US" sz="3200" b="1" dirty="0"/>
              <a:t>Fill in your name, email address and create password </a:t>
            </a:r>
          </a:p>
          <a:p>
            <a:pPr marL="0" indent="0">
              <a:buNone/>
            </a:pPr>
            <a:endParaRPr lang="en-US" sz="3200" b="1" dirty="0"/>
          </a:p>
          <a:p>
            <a:r>
              <a:rPr lang="en-US" sz="3200" b="1" dirty="0"/>
              <a:t>Click “REGISTER”</a:t>
            </a:r>
            <a:endParaRPr lang="en-US" sz="3200" b="1" dirty="0">
              <a:latin typeface="PT Serif" panose="020A0603040505020204" pitchFamily="18" charset="77"/>
            </a:endParaRPr>
          </a:p>
        </p:txBody>
      </p:sp>
      <p:cxnSp>
        <p:nvCxnSpPr>
          <p:cNvPr id="7" name="Straight Arrow Connector 6"/>
          <p:cNvCxnSpPr/>
          <p:nvPr/>
        </p:nvCxnSpPr>
        <p:spPr>
          <a:xfrm>
            <a:off x="788230" y="1878676"/>
            <a:ext cx="591391" cy="5533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08579" y="5087389"/>
            <a:ext cx="669356" cy="3021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
            <a:ext cx="12192000" cy="910459"/>
          </a:xfrm>
          <a:prstGeom prst="rect">
            <a:avLst/>
          </a:prstGeom>
        </p:spPr>
      </p:pic>
      <p:sp>
        <p:nvSpPr>
          <p:cNvPr id="10" name="TextBox 9"/>
          <p:cNvSpPr txBox="1"/>
          <p:nvPr/>
        </p:nvSpPr>
        <p:spPr>
          <a:xfrm>
            <a:off x="56087" y="6496293"/>
            <a:ext cx="6072309" cy="307777"/>
          </a:xfrm>
          <a:prstGeom prst="rect">
            <a:avLst/>
          </a:prstGeom>
          <a:noFill/>
        </p:spPr>
        <p:txBody>
          <a:bodyPr wrap="square" rtlCol="0">
            <a:spAutoFit/>
          </a:bodyPr>
          <a:lstStyle/>
          <a:p>
            <a:r>
              <a:rPr lang="en-US" sz="1400" b="1">
                <a:solidFill>
                  <a:schemeClr val="accent1">
                    <a:lumMod val="75000"/>
                  </a:schemeClr>
                </a:solidFill>
              </a:rPr>
              <a:t>Los Angeles | London | New Delhi | Singapore | Washington D.C | Melbourne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284" y="6370337"/>
            <a:ext cx="1142770" cy="433733"/>
          </a:xfrm>
          <a:prstGeom prst="rect">
            <a:avLst/>
          </a:prstGeom>
        </p:spPr>
      </p:pic>
      <p:pic>
        <p:nvPicPr>
          <p:cNvPr id="6" name="Picture 5"/>
          <p:cNvPicPr>
            <a:picLocks noChangeAspect="1"/>
          </p:cNvPicPr>
          <p:nvPr/>
        </p:nvPicPr>
        <p:blipFill>
          <a:blip r:embed="rId4"/>
          <a:stretch>
            <a:fillRect/>
          </a:stretch>
        </p:blipFill>
        <p:spPr>
          <a:xfrm>
            <a:off x="243103" y="1150821"/>
            <a:ext cx="5554494" cy="5219516"/>
          </a:xfrm>
          <a:prstGeom prst="rect">
            <a:avLst/>
          </a:prstGeom>
        </p:spPr>
      </p:pic>
      <p:pic>
        <p:nvPicPr>
          <p:cNvPr id="13" name="Picture 12">
            <a:extLst>
              <a:ext uri="{FF2B5EF4-FFF2-40B4-BE49-F238E27FC236}">
                <a16:creationId xmlns:a16="http://schemas.microsoft.com/office/drawing/2014/main" id="{179CFFFC-8E93-4691-9518-82F67727DE47}"/>
              </a:ext>
            </a:extLst>
          </p:cNvPr>
          <p:cNvPicPr>
            <a:picLocks noChangeAspect="1"/>
          </p:cNvPicPr>
          <p:nvPr/>
        </p:nvPicPr>
        <p:blipFill>
          <a:blip r:embed="rId5"/>
          <a:stretch>
            <a:fillRect/>
          </a:stretch>
        </p:blipFill>
        <p:spPr>
          <a:xfrm>
            <a:off x="0" y="-14826"/>
            <a:ext cx="5194438" cy="925478"/>
          </a:xfrm>
          <a:prstGeom prst="rect">
            <a:avLst/>
          </a:prstGeom>
        </p:spPr>
      </p:pic>
      <p:sp>
        <p:nvSpPr>
          <p:cNvPr id="14" name="Oval 13">
            <a:extLst>
              <a:ext uri="{FF2B5EF4-FFF2-40B4-BE49-F238E27FC236}">
                <a16:creationId xmlns:a16="http://schemas.microsoft.com/office/drawing/2014/main" id="{1FBEC8EB-84D0-4E72-A256-F7F1D3E1CE4E}"/>
              </a:ext>
            </a:extLst>
          </p:cNvPr>
          <p:cNvSpPr/>
          <p:nvPr/>
        </p:nvSpPr>
        <p:spPr>
          <a:xfrm>
            <a:off x="1750018" y="5748168"/>
            <a:ext cx="2540664" cy="6221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59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opic xmlns="e23e955d-23b7-4a61-8726-6c1624846e45">&gt;TBD</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585BB65B45E94BA9C5CFBE4DE802B4" ma:contentTypeVersion="17" ma:contentTypeDescription="Create a new document." ma:contentTypeScope="" ma:versionID="0e0ebf7ffb58ae01674ebce266600901">
  <xsd:schema xmlns:xsd="http://www.w3.org/2001/XMLSchema" xmlns:xs="http://www.w3.org/2001/XMLSchema" xmlns:p="http://schemas.microsoft.com/office/2006/metadata/properties" xmlns:ns2="e23e955d-23b7-4a61-8726-6c1624846e45" xmlns:ns3="18fa51f9-4f99-4916-991d-9e8ba5ff4eaa" xmlns:ns4="ac6bf810-1198-4428-a01c-ae6a88d5a523" xmlns:ns5="http://schemas.microsoft.com/sharepoint/v4" xmlns:ns6="b945db67-259b-44b3-9c12-45b34aa74fc0" targetNamespace="http://schemas.microsoft.com/office/2006/metadata/properties" ma:root="true" ma:fieldsID="a8155f9141d86c506c5fff3093523e31" ns2:_="" ns3:_="" ns4:_="" ns5:_="" ns6:_="">
    <xsd:import namespace="e23e955d-23b7-4a61-8726-6c1624846e45"/>
    <xsd:import namespace="18fa51f9-4f99-4916-991d-9e8ba5ff4eaa"/>
    <xsd:import namespace="ac6bf810-1198-4428-a01c-ae6a88d5a523"/>
    <xsd:import namespace="http://schemas.microsoft.com/sharepoint/v4"/>
    <xsd:import namespace="b945db67-259b-44b3-9c12-45b34aa74fc0"/>
    <xsd:element name="properties">
      <xsd:complexType>
        <xsd:sequence>
          <xsd:element name="documentManagement">
            <xsd:complexType>
              <xsd:all>
                <xsd:element ref="ns2:Topic" minOccurs="0"/>
                <xsd:element ref="ns3:MediaServiceMetadata" minOccurs="0"/>
                <xsd:element ref="ns3:MediaServiceFastMetadata" minOccurs="0"/>
                <xsd:element ref="ns3:MediaServiceAutoTags" minOccurs="0"/>
                <xsd:element ref="ns4:SharedWithUsers" minOccurs="0"/>
                <xsd:element ref="ns4:SharedWithDetails" minOccurs="0"/>
                <xsd:element ref="ns3:MediaServiceEventHashCode" minOccurs="0"/>
                <xsd:element ref="ns3:MediaServiceGenerationTime" minOccurs="0"/>
                <xsd:element ref="ns5:IconOverlay" minOccurs="0"/>
                <xsd:element ref="ns6:MediaServiceOCR"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e955d-23b7-4a61-8726-6c1624846e45" elementFormDefault="qualified">
    <xsd:import namespace="http://schemas.microsoft.com/office/2006/documentManagement/types"/>
    <xsd:import namespace="http://schemas.microsoft.com/office/infopath/2007/PartnerControls"/>
    <xsd:element name="Topic" ma:index="8" nillable="true" ma:displayName="Topic" ma:default="&gt;TBD" ma:format="Dropdown" ma:internalName="Topic">
      <xsd:simpleType>
        <xsd:restriction base="dms:Choice">
          <xsd:enumeration value="Campus Planning Guidelines"/>
          <xsd:enumeration value="CSP"/>
          <xsd:enumeration value="Custom Supplements"/>
          <xsd:enumeration value="Editorial"/>
          <xsd:enumeration value="Frontlist Report"/>
          <xsd:enumeration value="Marketing"/>
          <xsd:enumeration value="Page Proof Instructions"/>
          <xsd:enumeration value="QST"/>
          <xsd:enumeration value="QST Videos"/>
          <xsd:enumeration value="Sales Forms"/>
          <xsd:enumeration value="Service Agreements"/>
          <xsd:enumeration value="Technology"/>
          <xsd:enumeration value="&gt;TBD"/>
        </xsd:restriction>
      </xsd:simpleType>
    </xsd:element>
  </xsd:schema>
  <xsd:schema xmlns:xsd="http://www.w3.org/2001/XMLSchema" xmlns:xs="http://www.w3.org/2001/XMLSchema" xmlns:dms="http://schemas.microsoft.com/office/2006/documentManagement/types" xmlns:pc="http://schemas.microsoft.com/office/infopath/2007/PartnerControls" targetNamespace="18fa51f9-4f99-4916-991d-9e8ba5ff4eaa"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6bf810-1198-4428-a01c-ae6a88d5a5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45db67-259b-44b3-9c12-45b34aa74fc0" elementFormDefault="qualified">
    <xsd:import namespace="http://schemas.microsoft.com/office/2006/documentManagement/types"/>
    <xsd:import namespace="http://schemas.microsoft.com/office/infopath/2007/PartnerControls"/>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19BA4-8841-4167-A1FB-CCA80423828A}">
  <ds:schemaRefs>
    <ds:schemaRef ds:uri="http://schemas.microsoft.com/office/2006/metadata/properties"/>
    <ds:schemaRef ds:uri="http://schemas.microsoft.com/office/infopath/2007/PartnerControls"/>
    <ds:schemaRef ds:uri="http://schemas.microsoft.com/sharepoint/v4"/>
    <ds:schemaRef ds:uri="e23e955d-23b7-4a61-8726-6c1624846e45"/>
  </ds:schemaRefs>
</ds:datastoreItem>
</file>

<file path=customXml/itemProps2.xml><?xml version="1.0" encoding="utf-8"?>
<ds:datastoreItem xmlns:ds="http://schemas.openxmlformats.org/officeDocument/2006/customXml" ds:itemID="{0E7874B4-FF37-4D97-BEC0-AD4059067359}">
  <ds:schemaRefs>
    <ds:schemaRef ds:uri="http://schemas.microsoft.com/sharepoint/v3/contenttype/forms"/>
  </ds:schemaRefs>
</ds:datastoreItem>
</file>

<file path=customXml/itemProps3.xml><?xml version="1.0" encoding="utf-8"?>
<ds:datastoreItem xmlns:ds="http://schemas.openxmlformats.org/officeDocument/2006/customXml" ds:itemID="{3AD8B043-EA71-41A8-A0B7-F5CC460B6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e955d-23b7-4a61-8726-6c1624846e45"/>
    <ds:schemaRef ds:uri="18fa51f9-4f99-4916-991d-9e8ba5ff4eaa"/>
    <ds:schemaRef ds:uri="ac6bf810-1198-4428-a01c-ae6a88d5a523"/>
    <ds:schemaRef ds:uri="http://schemas.microsoft.com/sharepoint/v4"/>
    <ds:schemaRef ds:uri="b945db67-259b-44b3-9c12-45b34aa74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3180</TotalTime>
  <Words>689</Words>
  <Application>Microsoft Office PowerPoint</Application>
  <PresentationFormat>Widescreen</PresentationFormat>
  <Paragraphs>93</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vt:lpstr>
      <vt:lpstr>PT Serif</vt:lpstr>
      <vt:lpstr>Office Theme</vt:lpstr>
      <vt:lpstr>Student Quick Guide for Registering using Vantage Website</vt:lpstr>
      <vt:lpstr>PowerPoint Presentation</vt:lpstr>
      <vt:lpstr> BEFORE YOU START, YOU WILL NEED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Start Guide on How to Register without an LMS</dc:title>
  <dc:creator>Microsoft Office User</dc:creator>
  <cp:lastModifiedBy>Matt Baddeley</cp:lastModifiedBy>
  <cp:revision>53</cp:revision>
  <dcterms:created xsi:type="dcterms:W3CDTF">2019-05-14T15:06:07Z</dcterms:created>
  <dcterms:modified xsi:type="dcterms:W3CDTF">2020-01-21T01:21:16Z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0x010100D3585BB65B45E94BA9C5CFBE4DE802B4</vt:lpwstr>
  </property>
</Properties>
</file>