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78" r:id="rId6"/>
    <p:sldId id="267" r:id="rId7"/>
    <p:sldId id="266" r:id="rId8"/>
    <p:sldId id="268" r:id="rId9"/>
    <p:sldId id="279" r:id="rId10"/>
    <p:sldId id="275" r:id="rId11"/>
    <p:sldId id="274"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971"/>
    <a:srgbClr val="00678D"/>
    <a:srgbClr val="0EBC0E"/>
    <a:srgbClr val="1E731E"/>
    <a:srgbClr val="00FF00"/>
    <a:srgbClr val="00AC73"/>
    <a:srgbClr val="00AA73"/>
    <a:srgbClr val="263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84767" autoAdjust="0"/>
  </p:normalViewPr>
  <p:slideViewPr>
    <p:cSldViewPr snapToGrid="0" snapToObjects="1">
      <p:cViewPr varScale="1">
        <p:scale>
          <a:sx n="67" d="100"/>
          <a:sy n="67" d="100"/>
        </p:scale>
        <p:origin x="6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B99DC-D5DF-4365-89CA-F7E5CB38B7F6}"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C91C5-E795-42BF-BB2E-3321C6CA71C1}" type="slidenum">
              <a:rPr lang="en-US" smtClean="0"/>
              <a:t>‹#›</a:t>
            </a:fld>
            <a:endParaRPr lang="en-US"/>
          </a:p>
        </p:txBody>
      </p:sp>
    </p:spTree>
    <p:extLst>
      <p:ext uri="{BB962C8B-B14F-4D97-AF65-F5344CB8AC3E}">
        <p14:creationId xmlns:p14="http://schemas.microsoft.com/office/powerpoint/2010/main" val="227495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B574D-3E36-4ED0-8DB2-3DC1F400E0D7}" type="slidenum">
              <a:rPr lang="en-US" smtClean="0"/>
              <a:t>2</a:t>
            </a:fld>
            <a:endParaRPr lang="en-US"/>
          </a:p>
        </p:txBody>
      </p:sp>
    </p:spTree>
    <p:extLst>
      <p:ext uri="{BB962C8B-B14F-4D97-AF65-F5344CB8AC3E}">
        <p14:creationId xmlns:p14="http://schemas.microsoft.com/office/powerpoint/2010/main" val="117182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C91C5-E795-42BF-BB2E-3321C6CA71C1}" type="slidenum">
              <a:rPr lang="en-US" smtClean="0"/>
              <a:t>8</a:t>
            </a:fld>
            <a:endParaRPr lang="en-US"/>
          </a:p>
        </p:txBody>
      </p:sp>
    </p:spTree>
    <p:extLst>
      <p:ext uri="{BB962C8B-B14F-4D97-AF65-F5344CB8AC3E}">
        <p14:creationId xmlns:p14="http://schemas.microsoft.com/office/powerpoint/2010/main" val="127961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C91C5-E795-42BF-BB2E-3321C6CA71C1}" type="slidenum">
              <a:rPr lang="en-US" smtClean="0"/>
              <a:t>9</a:t>
            </a:fld>
            <a:endParaRPr lang="en-US"/>
          </a:p>
        </p:txBody>
      </p:sp>
    </p:spTree>
    <p:extLst>
      <p:ext uri="{BB962C8B-B14F-4D97-AF65-F5344CB8AC3E}">
        <p14:creationId xmlns:p14="http://schemas.microsoft.com/office/powerpoint/2010/main" val="197078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CFF6-88B0-D947-931A-73F9D883E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4A4268-F8DA-5D41-87CF-8BC61B9BE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AD117-65BC-E34A-8CC0-145C2C69257D}"/>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3010472E-885A-9041-8B03-1CD57305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3A71-2C52-024D-A538-AB6387C61E8B}"/>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422283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EF76-7FD3-5D4A-8C3E-7A548C3EC7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EE807-F997-FD44-BD6E-EB1B338D7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1E94E-6C7E-D848-81B7-A569E8E746DD}"/>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BA22A4EB-92EB-A54D-B271-292BDCE7C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F84F-FA13-EE4F-AE5E-5DD3A1DA4463}"/>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149464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C7C50-8B9C-2546-936F-5147533D2D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A9381-6811-364C-8CFE-8F5B7EC5C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278A-39F9-AA40-A85D-82D85CD83EFC}"/>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19C84016-F012-E249-A2C6-BF8EBF222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C1758-799A-AB4A-8E01-4E17FE58F9EE}"/>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92300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2FF4-6D1F-C140-8560-C2F4EAA3B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CBB04-E74E-7F4B-9C95-A574B31E6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BA35F-8155-D648-8624-E29F17AEC8CE}"/>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B9F59FE2-42B4-9E40-803F-6E776C7D7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BFFC-351B-8244-B86A-CA5093587132}"/>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95699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4995-4C2A-7642-BD24-B25E418A9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CE435-4926-6243-888B-2A7DC7981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058EE-48C9-F64E-BC77-59AEF33E0EB1}"/>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63F5F80B-8C5B-D84E-A89C-45D44B486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7FFC9-9BBB-4D4A-8039-DE6C4531F121}"/>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75708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B71F-3E0B-9048-9FE7-E71EC7361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DB01D-F746-7340-AB18-B777CBF094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77278-D1CD-4B41-8D30-C8482FDB8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DA97-EEF8-D041-BA7F-C19EB5D1AC1F}"/>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6" name="Footer Placeholder 5">
            <a:extLst>
              <a:ext uri="{FF2B5EF4-FFF2-40B4-BE49-F238E27FC236}">
                <a16:creationId xmlns:a16="http://schemas.microsoft.com/office/drawing/2014/main" id="{A1D3040E-DBEC-4F4B-B767-0BE2A3AF7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475BC-58C5-DB4A-9743-E8CCC41403F5}"/>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345568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48BB-C259-D646-A28F-EC51B95E2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8D633-4443-D749-8BC9-15EBE9CCE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F784C-700B-4541-A557-CE82B699A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3A913-0178-A240-A860-124385EBA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1BBD2-F807-014B-9EE9-E403DF049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0A164-5D3F-4741-8E2E-9AEA764F1760}"/>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8" name="Footer Placeholder 7">
            <a:extLst>
              <a:ext uri="{FF2B5EF4-FFF2-40B4-BE49-F238E27FC236}">
                <a16:creationId xmlns:a16="http://schemas.microsoft.com/office/drawing/2014/main" id="{2188A32C-1672-4745-B7C0-F3F4A6A11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47C262-54C7-DA44-98CA-3EFABC98C35E}"/>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75828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8113-25F1-5C48-BE30-D889A771CC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11E00-C4C1-2F47-9CFD-42BC8698E579}"/>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4" name="Footer Placeholder 3">
            <a:extLst>
              <a:ext uri="{FF2B5EF4-FFF2-40B4-BE49-F238E27FC236}">
                <a16:creationId xmlns:a16="http://schemas.microsoft.com/office/drawing/2014/main" id="{0833142A-04C4-5247-BA8E-7EAE3C0A7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0F5E0-CA2C-0D46-A959-537F632A5A49}"/>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16982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68AC0-5A57-C448-A4AC-97A3B0C9D65F}"/>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3" name="Footer Placeholder 2">
            <a:extLst>
              <a:ext uri="{FF2B5EF4-FFF2-40B4-BE49-F238E27FC236}">
                <a16:creationId xmlns:a16="http://schemas.microsoft.com/office/drawing/2014/main" id="{927A77E3-322E-E94E-8AF8-35837F164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DC797-9634-AF4B-933D-C5ACB2602FAB}"/>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127851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8547-00B4-F042-94C4-15B01A5C1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ED0FE1-054E-C540-B01D-5806E35D5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7A687-28FD-C947-B209-1C802A0E8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A51FA-5901-6846-95E7-4348D6E67048}"/>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6" name="Footer Placeholder 5">
            <a:extLst>
              <a:ext uri="{FF2B5EF4-FFF2-40B4-BE49-F238E27FC236}">
                <a16:creationId xmlns:a16="http://schemas.microsoft.com/office/drawing/2014/main" id="{8DE66743-6820-A340-A022-0F266C69B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A74C9-81AC-9342-8015-E7F4EC0EE98A}"/>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71059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459-8EA3-E642-829C-111355A94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BC2D3-57D9-2B4A-8F92-1C3E3176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116A5-0AF2-6F41-9A5F-12E7DACD8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1AE2A-5CFE-7045-8189-566730EC8499}"/>
              </a:ext>
            </a:extLst>
          </p:cNvPr>
          <p:cNvSpPr>
            <a:spLocks noGrp="1"/>
          </p:cNvSpPr>
          <p:nvPr>
            <p:ph type="dt" sz="half" idx="10"/>
          </p:nvPr>
        </p:nvSpPr>
        <p:spPr/>
        <p:txBody>
          <a:bodyPr/>
          <a:lstStyle/>
          <a:p>
            <a:fld id="{2C7FAD16-7340-7546-9723-59B49B213C88}" type="datetimeFigureOut">
              <a:rPr lang="en-US" smtClean="0"/>
              <a:t>12/6/2019</a:t>
            </a:fld>
            <a:endParaRPr lang="en-US"/>
          </a:p>
        </p:txBody>
      </p:sp>
      <p:sp>
        <p:nvSpPr>
          <p:cNvPr id="6" name="Footer Placeholder 5">
            <a:extLst>
              <a:ext uri="{FF2B5EF4-FFF2-40B4-BE49-F238E27FC236}">
                <a16:creationId xmlns:a16="http://schemas.microsoft.com/office/drawing/2014/main" id="{7ED0EA79-E416-A149-9615-425F9CA5C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BC35B-562C-0344-98C0-084FC0C524FC}"/>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63958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8146-6F52-724B-9B24-0CFAD1725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FE31AF-F3E2-484F-B980-E03A2F642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B5BB9-C7C6-5B46-A829-402B9474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FAD16-7340-7546-9723-59B49B213C88}" type="datetimeFigureOut">
              <a:rPr lang="en-US" smtClean="0"/>
              <a:t>12/6/2019</a:t>
            </a:fld>
            <a:endParaRPr lang="en-US"/>
          </a:p>
        </p:txBody>
      </p:sp>
      <p:sp>
        <p:nvSpPr>
          <p:cNvPr id="5" name="Footer Placeholder 4">
            <a:extLst>
              <a:ext uri="{FF2B5EF4-FFF2-40B4-BE49-F238E27FC236}">
                <a16:creationId xmlns:a16="http://schemas.microsoft.com/office/drawing/2014/main" id="{DA7C7716-08D8-7B43-94EA-A2BD55B56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ACD47-D56C-E441-AE0A-418C64B1C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7A59F-5B8C-294F-B8F0-5D0E098B364F}" type="slidenum">
              <a:rPr lang="en-US" smtClean="0"/>
              <a:t>‹#›</a:t>
            </a:fld>
            <a:endParaRPr lang="en-US"/>
          </a:p>
        </p:txBody>
      </p:sp>
    </p:spTree>
    <p:extLst>
      <p:ext uri="{BB962C8B-B14F-4D97-AF65-F5344CB8AC3E}">
        <p14:creationId xmlns:p14="http://schemas.microsoft.com/office/powerpoint/2010/main" val="42280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6201295"/>
            <a:ext cx="12192000" cy="6708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1662352"/>
          </a:xfrm>
          <a:prstGeom prst="rect">
            <a:avLst/>
          </a:prstGeom>
        </p:spPr>
      </p:pic>
      <p:sp>
        <p:nvSpPr>
          <p:cNvPr id="2" name="Title 1">
            <a:extLst>
              <a:ext uri="{FF2B5EF4-FFF2-40B4-BE49-F238E27FC236}">
                <a16:creationId xmlns:a16="http://schemas.microsoft.com/office/drawing/2014/main" id="{8A4E96AD-6FFF-B145-8544-1F74658640F4}"/>
              </a:ext>
            </a:extLst>
          </p:cNvPr>
          <p:cNvSpPr>
            <a:spLocks noGrp="1"/>
          </p:cNvSpPr>
          <p:nvPr>
            <p:ph type="ctrTitle"/>
          </p:nvPr>
        </p:nvSpPr>
        <p:spPr>
          <a:xfrm>
            <a:off x="210589" y="698836"/>
            <a:ext cx="11770822" cy="911261"/>
          </a:xfrm>
        </p:spPr>
        <p:txBody>
          <a:bodyPr>
            <a:noAutofit/>
          </a:bodyPr>
          <a:lstStyle/>
          <a:p>
            <a:pPr algn="r"/>
            <a:r>
              <a:rPr lang="en-US" sz="5400" b="1" dirty="0">
                <a:solidFill>
                  <a:schemeClr val="bg1"/>
                </a:solidFill>
                <a:latin typeface="+mn-lt"/>
              </a:rPr>
              <a:t>LMS Access</a:t>
            </a:r>
            <a:br>
              <a:rPr lang="en-US" sz="5400" b="1" dirty="0">
                <a:solidFill>
                  <a:schemeClr val="bg1"/>
                </a:solidFill>
                <a:latin typeface="+mn-lt"/>
              </a:rPr>
            </a:br>
            <a:r>
              <a:rPr lang="en-US" sz="5400" b="1" dirty="0">
                <a:solidFill>
                  <a:schemeClr val="bg1"/>
                </a:solidFill>
                <a:latin typeface="+mn-lt"/>
              </a:rPr>
              <a:t>Quick Start Guide</a:t>
            </a:r>
          </a:p>
        </p:txBody>
      </p:sp>
      <p:sp>
        <p:nvSpPr>
          <p:cNvPr id="11" name="TextBox 10"/>
          <p:cNvSpPr txBox="1"/>
          <p:nvPr/>
        </p:nvSpPr>
        <p:spPr>
          <a:xfrm>
            <a:off x="56087" y="6496293"/>
            <a:ext cx="6072309" cy="307777"/>
          </a:xfrm>
          <a:prstGeom prst="rect">
            <a:avLst/>
          </a:prstGeom>
          <a:noFill/>
        </p:spPr>
        <p:txBody>
          <a:bodyPr wrap="square" rtlCol="0">
            <a:spAutoFit/>
          </a:bodyPr>
          <a:lstStyle/>
          <a:p>
            <a:r>
              <a:rPr lang="en-US" sz="1400" b="1" dirty="0">
                <a:solidFill>
                  <a:schemeClr val="bg1"/>
                </a:solidFill>
              </a:rPr>
              <a:t>Los Angeles | London | New Delhi | Singapore | Washington D.C | Melbourne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sp>
        <p:nvSpPr>
          <p:cNvPr id="8" name="TextBox 7"/>
          <p:cNvSpPr txBox="1"/>
          <p:nvPr/>
        </p:nvSpPr>
        <p:spPr>
          <a:xfrm>
            <a:off x="8429105" y="4854633"/>
            <a:ext cx="2712024" cy="523220"/>
          </a:xfrm>
          <a:prstGeom prst="rect">
            <a:avLst/>
          </a:prstGeom>
          <a:noFill/>
        </p:spPr>
        <p:txBody>
          <a:bodyPr wrap="none" rtlCol="0">
            <a:spAutoFit/>
          </a:bodyPr>
          <a:lstStyle/>
          <a:p>
            <a:r>
              <a:rPr lang="en-US" sz="2800" b="1" dirty="0"/>
              <a:t>DATE  &amp; DETAILS </a:t>
            </a:r>
          </a:p>
        </p:txBody>
      </p:sp>
      <p:pic>
        <p:nvPicPr>
          <p:cNvPr id="3" name="Picture 2"/>
          <p:cNvPicPr>
            <a:picLocks noChangeAspect="1"/>
          </p:cNvPicPr>
          <p:nvPr/>
        </p:nvPicPr>
        <p:blipFill>
          <a:blip r:embed="rId4"/>
          <a:stretch>
            <a:fillRect/>
          </a:stretch>
        </p:blipFill>
        <p:spPr>
          <a:xfrm>
            <a:off x="371958" y="2308740"/>
            <a:ext cx="11468747" cy="2278757"/>
          </a:xfrm>
          <a:prstGeom prst="rect">
            <a:avLst/>
          </a:prstGeom>
        </p:spPr>
      </p:pic>
    </p:spTree>
    <p:extLst>
      <p:ext uri="{BB962C8B-B14F-4D97-AF65-F5344CB8AC3E}">
        <p14:creationId xmlns:p14="http://schemas.microsoft.com/office/powerpoint/2010/main" val="242479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78D"/>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4" y="-31578"/>
            <a:ext cx="12192000" cy="910459"/>
          </a:xfrm>
          <a:prstGeom prst="rect">
            <a:avLst/>
          </a:prstGeom>
        </p:spPr>
      </p:pic>
      <p:sp>
        <p:nvSpPr>
          <p:cNvPr id="16" name="TextBox 15"/>
          <p:cNvSpPr txBox="1"/>
          <p:nvPr/>
        </p:nvSpPr>
        <p:spPr>
          <a:xfrm>
            <a:off x="1395168" y="4125862"/>
            <a:ext cx="9683169" cy="1077218"/>
          </a:xfrm>
          <a:prstGeom prst="rect">
            <a:avLst/>
          </a:prstGeom>
          <a:noFill/>
        </p:spPr>
        <p:txBody>
          <a:bodyPr wrap="square" rtlCol="0">
            <a:spAutoFit/>
          </a:bodyPr>
          <a:lstStyle/>
          <a:p>
            <a:r>
              <a:rPr lang="en-US" sz="2800" b="1" dirty="0">
                <a:solidFill>
                  <a:schemeClr val="bg1"/>
                </a:solidFill>
              </a:rPr>
              <a:t>Accessible Anytime, Anywhere</a:t>
            </a:r>
          </a:p>
          <a:p>
            <a:r>
              <a:rPr lang="en-US" dirty="0">
                <a:solidFill>
                  <a:schemeClr val="bg1">
                    <a:lumMod val="85000"/>
                  </a:schemeClr>
                </a:solidFill>
              </a:rPr>
              <a:t>SAGE vantage is cloud-based allowing students to access to course content from their internet-connected computer, tablet, or phone.</a:t>
            </a:r>
          </a:p>
        </p:txBody>
      </p:sp>
      <p:sp>
        <p:nvSpPr>
          <p:cNvPr id="17" name="TextBox 16"/>
          <p:cNvSpPr txBox="1"/>
          <p:nvPr/>
        </p:nvSpPr>
        <p:spPr>
          <a:xfrm>
            <a:off x="1395168" y="1373827"/>
            <a:ext cx="8875384" cy="1077218"/>
          </a:xfrm>
          <a:prstGeom prst="rect">
            <a:avLst/>
          </a:prstGeom>
          <a:noFill/>
        </p:spPr>
        <p:txBody>
          <a:bodyPr wrap="square" rtlCol="0">
            <a:spAutoFit/>
          </a:bodyPr>
          <a:lstStyle/>
          <a:p>
            <a:r>
              <a:rPr lang="en-US" sz="2800" b="1" dirty="0">
                <a:solidFill>
                  <a:schemeClr val="bg1"/>
                </a:solidFill>
              </a:rPr>
              <a:t>Dynamic Content </a:t>
            </a:r>
          </a:p>
          <a:p>
            <a:r>
              <a:rPr lang="en-US" dirty="0">
                <a:solidFill>
                  <a:schemeClr val="bg1">
                    <a:lumMod val="85000"/>
                  </a:schemeClr>
                </a:solidFill>
              </a:rPr>
              <a:t>SAGE vantage seamlessly blends text content, videos, study tools and assignments to create a focused learning environment for students. </a:t>
            </a:r>
          </a:p>
        </p:txBody>
      </p:sp>
      <p:sp>
        <p:nvSpPr>
          <p:cNvPr id="18" name="TextBox 17"/>
          <p:cNvSpPr txBox="1"/>
          <p:nvPr/>
        </p:nvSpPr>
        <p:spPr>
          <a:xfrm>
            <a:off x="1395168" y="2611345"/>
            <a:ext cx="9578992" cy="1354217"/>
          </a:xfrm>
          <a:prstGeom prst="rect">
            <a:avLst/>
          </a:prstGeom>
          <a:noFill/>
        </p:spPr>
        <p:txBody>
          <a:bodyPr wrap="square" rtlCol="0">
            <a:spAutoFit/>
          </a:bodyPr>
          <a:lstStyle/>
          <a:p>
            <a:r>
              <a:rPr lang="en-US" sz="2800" b="1" dirty="0">
                <a:solidFill>
                  <a:schemeClr val="bg1"/>
                </a:solidFill>
              </a:rPr>
              <a:t>Knowledge Checks, Homework &amp; Instant Feedback</a:t>
            </a:r>
          </a:p>
          <a:p>
            <a:r>
              <a:rPr lang="en-US" dirty="0">
                <a:solidFill>
                  <a:schemeClr val="bg1">
                    <a:lumMod val="85000"/>
                  </a:schemeClr>
                </a:solidFill>
              </a:rPr>
              <a:t>Students get ample opportunity to check their understanding on readings, videos, and important concepts with knowledge checks, video activities and end of the chapter tests with instant feedback on their answers. </a:t>
            </a:r>
          </a:p>
        </p:txBody>
      </p:sp>
      <p:sp>
        <p:nvSpPr>
          <p:cNvPr id="19" name="TextBox 18"/>
          <p:cNvSpPr txBox="1"/>
          <p:nvPr/>
        </p:nvSpPr>
        <p:spPr>
          <a:xfrm>
            <a:off x="1372250" y="5386598"/>
            <a:ext cx="10448448" cy="800219"/>
          </a:xfrm>
          <a:prstGeom prst="rect">
            <a:avLst/>
          </a:prstGeom>
          <a:noFill/>
        </p:spPr>
        <p:txBody>
          <a:bodyPr wrap="square" rtlCol="0">
            <a:spAutoFit/>
          </a:bodyPr>
          <a:lstStyle/>
          <a:p>
            <a:r>
              <a:rPr lang="en-US" sz="2800" b="1" dirty="0">
                <a:solidFill>
                  <a:schemeClr val="bg1"/>
                </a:solidFill>
              </a:rPr>
              <a:t>Value and Choice</a:t>
            </a:r>
          </a:p>
          <a:p>
            <a:r>
              <a:rPr lang="en-US" dirty="0">
                <a:solidFill>
                  <a:schemeClr val="bg1">
                    <a:lumMod val="85000"/>
                  </a:schemeClr>
                </a:solidFill>
              </a:rPr>
              <a:t>SAGE vantage includes access to your eBook content, interactive videos, tests and assignments. </a:t>
            </a:r>
          </a:p>
        </p:txBody>
      </p:sp>
      <p:pic>
        <p:nvPicPr>
          <p:cNvPr id="21" name="Picture 20" descr="Icon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30" y="2914221"/>
            <a:ext cx="748467" cy="748467"/>
          </a:xfrm>
          <a:prstGeom prst="rect">
            <a:avLst/>
          </a:prstGeom>
          <a:noFill/>
        </p:spPr>
      </p:pic>
      <p:pic>
        <p:nvPicPr>
          <p:cNvPr id="22" name="Picture 21">
            <a:extLst>
              <a:ext uri="{FF2B5EF4-FFF2-40B4-BE49-F238E27FC236}">
                <a16:creationId xmlns:a16="http://schemas.microsoft.com/office/drawing/2014/main" id="{504243F0-1DD5-5A48-BCC3-7756D8549323}"/>
              </a:ext>
            </a:extLst>
          </p:cNvPr>
          <p:cNvPicPr>
            <a:picLocks noChangeAspect="1"/>
          </p:cNvPicPr>
          <p:nvPr/>
        </p:nvPicPr>
        <p:blipFill>
          <a:blip r:embed="rId5"/>
          <a:stretch>
            <a:fillRect/>
          </a:stretch>
        </p:blipFill>
        <p:spPr>
          <a:xfrm>
            <a:off x="553622" y="4321330"/>
            <a:ext cx="686281" cy="686281"/>
          </a:xfrm>
          <a:prstGeom prst="rect">
            <a:avLst/>
          </a:prstGeom>
        </p:spPr>
      </p:pic>
      <p:sp>
        <p:nvSpPr>
          <p:cNvPr id="24" name="TextBox 23"/>
          <p:cNvSpPr txBox="1"/>
          <p:nvPr/>
        </p:nvSpPr>
        <p:spPr>
          <a:xfrm>
            <a:off x="9210988" y="92026"/>
            <a:ext cx="2791855" cy="707886"/>
          </a:xfrm>
          <a:prstGeom prst="rect">
            <a:avLst/>
          </a:prstGeom>
          <a:noFill/>
        </p:spPr>
        <p:txBody>
          <a:bodyPr wrap="none" rtlCol="0">
            <a:spAutoFit/>
          </a:bodyPr>
          <a:lstStyle/>
          <a:p>
            <a:r>
              <a:rPr lang="en-US" sz="4000" b="1" dirty="0">
                <a:solidFill>
                  <a:schemeClr val="bg1"/>
                </a:solidFill>
              </a:rPr>
              <a:t>HIGHLIGHTS</a:t>
            </a:r>
          </a:p>
        </p:txBody>
      </p:sp>
      <p:pic>
        <p:nvPicPr>
          <p:cNvPr id="26" name="Picture 25" descr="Icon_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040" y="1603881"/>
            <a:ext cx="627446" cy="627446"/>
          </a:xfrm>
          <a:prstGeom prst="rect">
            <a:avLst/>
          </a:prstGeom>
        </p:spPr>
      </p:pic>
      <p:pic>
        <p:nvPicPr>
          <p:cNvPr id="29" name="Picture 28" descr="Icon_2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191" y="5579230"/>
            <a:ext cx="617806" cy="617806"/>
          </a:xfrm>
          <a:prstGeom prst="rect">
            <a:avLst/>
          </a:prstGeom>
        </p:spPr>
      </p:pic>
      <p:sp>
        <p:nvSpPr>
          <p:cNvPr id="30" name="TextBox 29"/>
          <p:cNvSpPr txBox="1"/>
          <p:nvPr/>
        </p:nvSpPr>
        <p:spPr>
          <a:xfrm>
            <a:off x="56087" y="6496293"/>
            <a:ext cx="6072309" cy="307777"/>
          </a:xfrm>
          <a:prstGeom prst="rect">
            <a:avLst/>
          </a:prstGeom>
          <a:noFill/>
        </p:spPr>
        <p:txBody>
          <a:bodyPr wrap="square" rtlCol="0">
            <a:spAutoFit/>
          </a:bodyPr>
          <a:lstStyle/>
          <a:p>
            <a:r>
              <a:rPr lang="en-US" sz="1400" b="1" dirty="0">
                <a:solidFill>
                  <a:schemeClr val="bg1"/>
                </a:solidFill>
              </a:rPr>
              <a:t>Los Angeles | London | New Delhi | Singapore | Washington D.C | Melbourne</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pic>
        <p:nvPicPr>
          <p:cNvPr id="2" name="Picture 1"/>
          <p:cNvPicPr>
            <a:picLocks noChangeAspect="1"/>
          </p:cNvPicPr>
          <p:nvPr/>
        </p:nvPicPr>
        <p:blipFill>
          <a:blip r:embed="rId9"/>
          <a:stretch>
            <a:fillRect/>
          </a:stretch>
        </p:blipFill>
        <p:spPr>
          <a:xfrm>
            <a:off x="1" y="-31578"/>
            <a:ext cx="6689362" cy="910459"/>
          </a:xfrm>
          <a:prstGeom prst="rect">
            <a:avLst/>
          </a:prstGeom>
        </p:spPr>
      </p:pic>
    </p:spTree>
    <p:extLst>
      <p:ext uri="{BB962C8B-B14F-4D97-AF65-F5344CB8AC3E}">
        <p14:creationId xmlns:p14="http://schemas.microsoft.com/office/powerpoint/2010/main" val="144613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2" name="Title 1">
            <a:extLst>
              <a:ext uri="{FF2B5EF4-FFF2-40B4-BE49-F238E27FC236}">
                <a16:creationId xmlns:a16="http://schemas.microsoft.com/office/drawing/2014/main" id="{6F730834-CFC5-9842-8D59-E2CD72BB3B03}"/>
              </a:ext>
            </a:extLst>
          </p:cNvPr>
          <p:cNvSpPr>
            <a:spLocks noGrp="1"/>
          </p:cNvSpPr>
          <p:nvPr>
            <p:ph type="title"/>
          </p:nvPr>
        </p:nvSpPr>
        <p:spPr>
          <a:xfrm>
            <a:off x="1512454" y="-207360"/>
            <a:ext cx="10515600" cy="1325563"/>
          </a:xfrm>
        </p:spPr>
        <p:txBody>
          <a:bodyPr>
            <a:normAutofit/>
          </a:bodyPr>
          <a:lstStyle/>
          <a:p>
            <a:pPr algn="r"/>
            <a:r>
              <a:rPr lang="en-US" sz="3600" b="1" dirty="0">
                <a:solidFill>
                  <a:schemeClr val="bg1"/>
                </a:solidFill>
                <a:latin typeface="+mn-lt"/>
              </a:rPr>
              <a:t>BEFORE YOU START, YOU WILL NEED </a:t>
            </a:r>
          </a:p>
        </p:txBody>
      </p:sp>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2739188" y="2237441"/>
            <a:ext cx="9288866" cy="3013658"/>
          </a:xfrm>
        </p:spPr>
        <p:txBody>
          <a:bodyPr>
            <a:normAutofit/>
          </a:bodyPr>
          <a:lstStyle/>
          <a:p>
            <a:pPr marL="457200" lvl="1" indent="0">
              <a:buClr>
                <a:srgbClr val="26348C"/>
              </a:buClr>
              <a:buNone/>
            </a:pPr>
            <a:endParaRPr lang="en-US" sz="1600" dirty="0">
              <a:solidFill>
                <a:srgbClr val="04A971"/>
              </a:solidFill>
            </a:endParaRPr>
          </a:p>
          <a:p>
            <a:pPr lvl="1">
              <a:spcAft>
                <a:spcPts val="1200"/>
              </a:spcAft>
              <a:buClr>
                <a:srgbClr val="26348C"/>
              </a:buClr>
            </a:pPr>
            <a:r>
              <a:rPr lang="en-US" sz="3000" dirty="0">
                <a:solidFill>
                  <a:srgbClr val="04A971"/>
                </a:solidFill>
              </a:rPr>
              <a:t>An internet connection </a:t>
            </a:r>
          </a:p>
          <a:p>
            <a:pPr lvl="1">
              <a:spcAft>
                <a:spcPts val="1200"/>
              </a:spcAft>
              <a:buClr>
                <a:srgbClr val="26348C"/>
              </a:buClr>
            </a:pPr>
            <a:r>
              <a:rPr lang="en-US" sz="3000" dirty="0">
                <a:solidFill>
                  <a:srgbClr val="04A971"/>
                </a:solidFill>
              </a:rPr>
              <a:t>Your LMS login (to Blackboard, Canvas, </a:t>
            </a:r>
            <a:r>
              <a:rPr lang="en-US" sz="3000" dirty="0" err="1">
                <a:solidFill>
                  <a:srgbClr val="04A971"/>
                </a:solidFill>
              </a:rPr>
              <a:t>Brightspace</a:t>
            </a:r>
            <a:r>
              <a:rPr lang="en-US" sz="3000" dirty="0">
                <a:solidFill>
                  <a:srgbClr val="04A971"/>
                </a:solidFill>
              </a:rPr>
              <a:t>, Moodle)</a:t>
            </a:r>
          </a:p>
          <a:p>
            <a:pPr lvl="1">
              <a:spcAft>
                <a:spcPts val="1200"/>
              </a:spcAft>
              <a:buClr>
                <a:srgbClr val="26348C"/>
              </a:buClr>
            </a:pPr>
            <a:r>
              <a:rPr lang="en-US" sz="3000" dirty="0">
                <a:solidFill>
                  <a:srgbClr val="04A971"/>
                </a:solidFill>
              </a:rPr>
              <a:t>A Redemption Code OR a credit card to buy online</a:t>
            </a:r>
          </a:p>
          <a:p>
            <a:endParaRPr lang="en-US" dirty="0">
              <a:solidFill>
                <a:srgbClr val="04A971"/>
              </a:solidFill>
            </a:endParaRPr>
          </a:p>
        </p:txBody>
      </p:sp>
      <p:sp>
        <p:nvSpPr>
          <p:cNvPr id="4" name="TextBox 3"/>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1026" name="Picture 2" descr="Check, Correct, Mark, Choice, Yes, Ok, Positive, 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19" y="2408946"/>
            <a:ext cx="2453469" cy="2456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0"/>
            <a:ext cx="4881966" cy="910652"/>
          </a:xfrm>
          <a:prstGeom prst="rect">
            <a:avLst/>
          </a:prstGeom>
        </p:spPr>
      </p:pic>
    </p:spTree>
    <p:extLst>
      <p:ext uri="{BB962C8B-B14F-4D97-AF65-F5344CB8AC3E}">
        <p14:creationId xmlns:p14="http://schemas.microsoft.com/office/powerpoint/2010/main" val="374787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816918" y="1900148"/>
            <a:ext cx="10515600" cy="1505404"/>
          </a:xfrm>
        </p:spPr>
        <p:txBody>
          <a:bodyPr>
            <a:noAutofit/>
          </a:bodyPr>
          <a:lstStyle/>
          <a:p>
            <a:pPr marL="0" indent="0">
              <a:buNone/>
            </a:pPr>
            <a:r>
              <a:rPr lang="en-US" sz="3600" b="1" dirty="0">
                <a:solidFill>
                  <a:srgbClr val="26348C"/>
                </a:solidFill>
              </a:rPr>
              <a:t>Step 1</a:t>
            </a:r>
            <a:r>
              <a:rPr lang="en-US" sz="3600" dirty="0">
                <a:solidFill>
                  <a:srgbClr val="26348C"/>
                </a:solidFill>
              </a:rPr>
              <a:t>: </a:t>
            </a:r>
            <a:r>
              <a:rPr lang="en-US" sz="3600" dirty="0">
                <a:solidFill>
                  <a:srgbClr val="04A971"/>
                </a:solidFill>
              </a:rPr>
              <a:t>Log into your class’s Learning Management System (LMS) such as Blackboard, Canvas, </a:t>
            </a:r>
            <a:r>
              <a:rPr lang="en-US" sz="3600" dirty="0" err="1">
                <a:solidFill>
                  <a:srgbClr val="04A971"/>
                </a:solidFill>
              </a:rPr>
              <a:t>Brightspace</a:t>
            </a:r>
            <a:r>
              <a:rPr lang="en-US" sz="3600" dirty="0">
                <a:solidFill>
                  <a:srgbClr val="04A971"/>
                </a:solidFill>
              </a:rPr>
              <a:t>, Moodle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7" name="TextBox 6"/>
          <p:cNvSpPr txBox="1"/>
          <p:nvPr/>
        </p:nvSpPr>
        <p:spPr>
          <a:xfrm>
            <a:off x="5845849" y="77447"/>
            <a:ext cx="6240170" cy="707886"/>
          </a:xfrm>
          <a:prstGeom prst="rect">
            <a:avLst/>
          </a:prstGeom>
          <a:noFill/>
        </p:spPr>
        <p:txBody>
          <a:bodyPr wrap="none" rtlCol="0">
            <a:spAutoFit/>
          </a:bodyPr>
          <a:lstStyle/>
          <a:p>
            <a:r>
              <a:rPr lang="en-US" sz="4000" b="1" dirty="0">
                <a:solidFill>
                  <a:schemeClr val="bg1"/>
                </a:solidFill>
              </a:rPr>
              <a:t>STEP 1: LOG INTO YOUR LMS</a:t>
            </a:r>
          </a:p>
        </p:txBody>
      </p:sp>
      <p:sp>
        <p:nvSpPr>
          <p:cNvPr id="11" name="TextBox 10"/>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2" name="Picture 1"/>
          <p:cNvPicPr>
            <a:picLocks noChangeAspect="1"/>
          </p:cNvPicPr>
          <p:nvPr/>
        </p:nvPicPr>
        <p:blipFill>
          <a:blip r:embed="rId4"/>
          <a:stretch>
            <a:fillRect/>
          </a:stretch>
        </p:blipFill>
        <p:spPr>
          <a:xfrm>
            <a:off x="0" y="193"/>
            <a:ext cx="5739867" cy="910459"/>
          </a:xfrm>
          <a:prstGeom prst="rect">
            <a:avLst/>
          </a:prstGeom>
        </p:spPr>
      </p:pic>
    </p:spTree>
    <p:extLst>
      <p:ext uri="{BB962C8B-B14F-4D97-AF65-F5344CB8AC3E}">
        <p14:creationId xmlns:p14="http://schemas.microsoft.com/office/powerpoint/2010/main" val="2833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6617776" y="1115878"/>
            <a:ext cx="5574224" cy="5213712"/>
          </a:xfrm>
        </p:spPr>
        <p:txBody>
          <a:bodyPr>
            <a:noAutofit/>
          </a:bodyPr>
          <a:lstStyle/>
          <a:p>
            <a:pPr marL="0" indent="0">
              <a:buNone/>
            </a:pPr>
            <a:endParaRPr lang="en-US" sz="3200" dirty="0">
              <a:solidFill>
                <a:srgbClr val="04A971"/>
              </a:solidFill>
            </a:endParaRPr>
          </a:p>
          <a:p>
            <a:pPr marL="0" indent="0">
              <a:buNone/>
            </a:pPr>
            <a:r>
              <a:rPr lang="en-US" sz="3200" dirty="0">
                <a:solidFill>
                  <a:srgbClr val="04A971"/>
                </a:solidFill>
              </a:rPr>
              <a:t>Click on the provided link in the LMS to open your SAGE vantage course. </a:t>
            </a:r>
          </a:p>
          <a:p>
            <a:pPr marL="0" indent="0">
              <a:buNone/>
            </a:pPr>
            <a:r>
              <a:rPr lang="en-US" sz="3200" dirty="0">
                <a:solidFill>
                  <a:srgbClr val="04A971"/>
                </a:solidFill>
              </a:rPr>
              <a:t>Your information will auto populate.</a:t>
            </a:r>
          </a:p>
          <a:p>
            <a:pPr marL="0" indent="0">
              <a:buNone/>
            </a:pPr>
            <a:r>
              <a:rPr lang="en-US" sz="3200" dirty="0">
                <a:solidFill>
                  <a:srgbClr val="04A971"/>
                </a:solidFill>
              </a:rPr>
              <a:t>You will have to enter a password and click the terms of use box.</a:t>
            </a:r>
          </a:p>
          <a:p>
            <a:pPr marL="0" indent="0">
              <a:buNone/>
            </a:pPr>
            <a:r>
              <a:rPr lang="en-US" sz="3200" dirty="0">
                <a:solidFill>
                  <a:srgbClr val="04A971"/>
                </a:solidFill>
              </a:rPr>
              <a:t>Click Register.</a:t>
            </a:r>
          </a:p>
          <a:p>
            <a:pPr marL="0" indent="0">
              <a:buNone/>
            </a:pPr>
            <a:r>
              <a:rPr lang="en-US" sz="3200" dirty="0">
                <a:solidFill>
                  <a:srgbClr val="04A971"/>
                </a:solidFill>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9" name="TextBox 8"/>
          <p:cNvSpPr txBox="1"/>
          <p:nvPr/>
        </p:nvSpPr>
        <p:spPr>
          <a:xfrm>
            <a:off x="5466021" y="79106"/>
            <a:ext cx="6730369" cy="707886"/>
          </a:xfrm>
          <a:prstGeom prst="rect">
            <a:avLst/>
          </a:prstGeom>
          <a:noFill/>
        </p:spPr>
        <p:txBody>
          <a:bodyPr wrap="none" rtlCol="0">
            <a:spAutoFit/>
          </a:bodyPr>
          <a:lstStyle/>
          <a:p>
            <a:r>
              <a:rPr lang="en-US" sz="4000" b="1" dirty="0">
                <a:solidFill>
                  <a:schemeClr val="bg1"/>
                </a:solidFill>
              </a:rPr>
              <a:t>STEP 2: CLICK ON COURSE LINK</a:t>
            </a:r>
          </a:p>
        </p:txBody>
      </p:sp>
      <p:sp>
        <p:nvSpPr>
          <p:cNvPr id="10" name="TextBox 9"/>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2" name="Picture 1"/>
          <p:cNvPicPr>
            <a:picLocks noChangeAspect="1"/>
          </p:cNvPicPr>
          <p:nvPr/>
        </p:nvPicPr>
        <p:blipFill>
          <a:blip r:embed="rId4"/>
          <a:stretch>
            <a:fillRect/>
          </a:stretch>
        </p:blipFill>
        <p:spPr>
          <a:xfrm>
            <a:off x="-4389" y="0"/>
            <a:ext cx="5289312" cy="910652"/>
          </a:xfrm>
          <a:prstGeom prst="rect">
            <a:avLst/>
          </a:prstGeom>
        </p:spPr>
      </p:pic>
      <p:pic>
        <p:nvPicPr>
          <p:cNvPr id="14" name="Picture 13"/>
          <p:cNvPicPr>
            <a:picLocks noChangeAspect="1"/>
          </p:cNvPicPr>
          <p:nvPr/>
        </p:nvPicPr>
        <p:blipFill>
          <a:blip r:embed="rId5"/>
          <a:stretch>
            <a:fillRect/>
          </a:stretch>
        </p:blipFill>
        <p:spPr>
          <a:xfrm>
            <a:off x="542441" y="869905"/>
            <a:ext cx="4122549" cy="5459685"/>
          </a:xfrm>
          <a:prstGeom prst="rect">
            <a:avLst/>
          </a:prstGeom>
        </p:spPr>
      </p:pic>
    </p:spTree>
    <p:extLst>
      <p:ext uri="{BB962C8B-B14F-4D97-AF65-F5344CB8AC3E}">
        <p14:creationId xmlns:p14="http://schemas.microsoft.com/office/powerpoint/2010/main" val="191417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6617776" y="1115878"/>
            <a:ext cx="5574224" cy="5213712"/>
          </a:xfrm>
        </p:spPr>
        <p:txBody>
          <a:bodyPr>
            <a:noAutofit/>
          </a:bodyPr>
          <a:lstStyle/>
          <a:p>
            <a:pPr marL="0" indent="0">
              <a:buNone/>
            </a:pPr>
            <a:endParaRPr lang="en-US" sz="3200" dirty="0">
              <a:solidFill>
                <a:srgbClr val="04A971"/>
              </a:solidFill>
            </a:endParaRPr>
          </a:p>
          <a:p>
            <a:pPr marL="0" indent="0">
              <a:buNone/>
            </a:pPr>
            <a:r>
              <a:rPr lang="en-US" sz="3200" dirty="0">
                <a:solidFill>
                  <a:srgbClr val="04A971"/>
                </a:solidFill>
              </a:rPr>
              <a:t>Click JOIN COURSE if you have purchased the access code or click START GRACE PERIOD if you have not.</a:t>
            </a:r>
          </a:p>
          <a:p>
            <a:pPr marL="0" indent="0">
              <a:buNone/>
            </a:pPr>
            <a:r>
              <a:rPr lang="en-US" sz="3200" dirty="0">
                <a:solidFill>
                  <a:srgbClr val="04A971"/>
                </a:solidFill>
              </a:rPr>
              <a:t>The COURSE ID will auto populate.</a:t>
            </a:r>
          </a:p>
          <a:p>
            <a:pPr marL="0" indent="0">
              <a:buNone/>
            </a:pPr>
            <a:r>
              <a:rPr lang="en-US" sz="3200" dirty="0">
                <a:solidFill>
                  <a:srgbClr val="04A971"/>
                </a:solidFill>
              </a:rPr>
              <a:t>Click JOIN COURSE</a:t>
            </a:r>
          </a:p>
          <a:p>
            <a:pPr marL="0" indent="0">
              <a:buNone/>
            </a:pPr>
            <a:endParaRPr lang="en-US" sz="3200" dirty="0">
              <a:solidFill>
                <a:srgbClr val="04A97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9" name="TextBox 8"/>
          <p:cNvSpPr txBox="1"/>
          <p:nvPr/>
        </p:nvSpPr>
        <p:spPr>
          <a:xfrm>
            <a:off x="5466021" y="79106"/>
            <a:ext cx="6180923" cy="707886"/>
          </a:xfrm>
          <a:prstGeom prst="rect">
            <a:avLst/>
          </a:prstGeom>
          <a:noFill/>
        </p:spPr>
        <p:txBody>
          <a:bodyPr wrap="none" rtlCol="0">
            <a:spAutoFit/>
          </a:bodyPr>
          <a:lstStyle/>
          <a:p>
            <a:r>
              <a:rPr lang="en-US" sz="4000" b="1" dirty="0">
                <a:solidFill>
                  <a:schemeClr val="bg1"/>
                </a:solidFill>
              </a:rPr>
              <a:t>STEP 3: Redeem access code</a:t>
            </a:r>
          </a:p>
        </p:txBody>
      </p:sp>
      <p:sp>
        <p:nvSpPr>
          <p:cNvPr id="10" name="TextBox 9"/>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2" name="Picture 1"/>
          <p:cNvPicPr>
            <a:picLocks noChangeAspect="1"/>
          </p:cNvPicPr>
          <p:nvPr/>
        </p:nvPicPr>
        <p:blipFill>
          <a:blip r:embed="rId4"/>
          <a:stretch>
            <a:fillRect/>
          </a:stretch>
        </p:blipFill>
        <p:spPr>
          <a:xfrm>
            <a:off x="-4389" y="0"/>
            <a:ext cx="5289312" cy="910652"/>
          </a:xfrm>
          <a:prstGeom prst="rect">
            <a:avLst/>
          </a:prstGeom>
        </p:spPr>
      </p:pic>
      <p:pic>
        <p:nvPicPr>
          <p:cNvPr id="5" name="Picture 4"/>
          <p:cNvPicPr>
            <a:picLocks noChangeAspect="1"/>
          </p:cNvPicPr>
          <p:nvPr/>
        </p:nvPicPr>
        <p:blipFill>
          <a:blip r:embed="rId5"/>
          <a:stretch>
            <a:fillRect/>
          </a:stretch>
        </p:blipFill>
        <p:spPr>
          <a:xfrm>
            <a:off x="0" y="910652"/>
            <a:ext cx="5913633" cy="5418938"/>
          </a:xfrm>
          <a:prstGeom prst="rect">
            <a:avLst/>
          </a:prstGeom>
        </p:spPr>
      </p:pic>
    </p:spTree>
    <p:extLst>
      <p:ext uri="{BB962C8B-B14F-4D97-AF65-F5344CB8AC3E}">
        <p14:creationId xmlns:p14="http://schemas.microsoft.com/office/powerpoint/2010/main" val="385302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8183105" y="1983783"/>
            <a:ext cx="3678692" cy="3967566"/>
          </a:xfrm>
        </p:spPr>
        <p:txBody>
          <a:bodyPr>
            <a:noAutofit/>
          </a:bodyPr>
          <a:lstStyle/>
          <a:p>
            <a:pPr marL="0" indent="0">
              <a:buNone/>
            </a:pPr>
            <a:endParaRPr lang="en-US" sz="3200" dirty="0">
              <a:solidFill>
                <a:srgbClr val="04A971"/>
              </a:solidFill>
            </a:endParaRPr>
          </a:p>
          <a:p>
            <a:pPr marL="0" indent="0">
              <a:buNone/>
            </a:pPr>
            <a:endParaRPr lang="en-US" sz="3200" dirty="0">
              <a:solidFill>
                <a:srgbClr val="04A971"/>
              </a:solidFill>
            </a:endParaRPr>
          </a:p>
          <a:p>
            <a:pPr marL="0" indent="0">
              <a:buNone/>
            </a:pPr>
            <a:r>
              <a:rPr lang="en-US" sz="3200" dirty="0">
                <a:solidFill>
                  <a:srgbClr val="04A971"/>
                </a:solidFill>
              </a:rPr>
              <a:t>You are now ready to begin reading and completing your assignments.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0" name="TextBox 9"/>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sp>
        <p:nvSpPr>
          <p:cNvPr id="15" name="TextBox 14"/>
          <p:cNvSpPr txBox="1"/>
          <p:nvPr/>
        </p:nvSpPr>
        <p:spPr>
          <a:xfrm>
            <a:off x="6152414" y="92026"/>
            <a:ext cx="4732193" cy="707886"/>
          </a:xfrm>
          <a:prstGeom prst="rect">
            <a:avLst/>
          </a:prstGeom>
          <a:noFill/>
        </p:spPr>
        <p:txBody>
          <a:bodyPr wrap="none" rtlCol="0">
            <a:spAutoFit/>
          </a:bodyPr>
          <a:lstStyle/>
          <a:p>
            <a:r>
              <a:rPr lang="en-US" sz="4000" b="1" dirty="0">
                <a:solidFill>
                  <a:schemeClr val="bg1"/>
                </a:solidFill>
              </a:rPr>
              <a:t>STEP 4: You are ready</a:t>
            </a:r>
          </a:p>
        </p:txBody>
      </p:sp>
      <p:pic>
        <p:nvPicPr>
          <p:cNvPr id="4" name="Picture 3"/>
          <p:cNvPicPr>
            <a:picLocks noChangeAspect="1"/>
          </p:cNvPicPr>
          <p:nvPr/>
        </p:nvPicPr>
        <p:blipFill>
          <a:blip r:embed="rId4"/>
          <a:stretch>
            <a:fillRect/>
          </a:stretch>
        </p:blipFill>
        <p:spPr>
          <a:xfrm>
            <a:off x="-1" y="891745"/>
            <a:ext cx="7671661" cy="5478592"/>
          </a:xfrm>
          <a:prstGeom prst="rect">
            <a:avLst/>
          </a:prstGeom>
        </p:spPr>
      </p:pic>
      <p:pic>
        <p:nvPicPr>
          <p:cNvPr id="5" name="Picture 4"/>
          <p:cNvPicPr>
            <a:picLocks noChangeAspect="1"/>
          </p:cNvPicPr>
          <p:nvPr/>
        </p:nvPicPr>
        <p:blipFill>
          <a:blip r:embed="rId5"/>
          <a:stretch>
            <a:fillRect/>
          </a:stretch>
        </p:blipFill>
        <p:spPr>
          <a:xfrm>
            <a:off x="0" y="-16638"/>
            <a:ext cx="6128396" cy="908383"/>
          </a:xfrm>
          <a:prstGeom prst="rect">
            <a:avLst/>
          </a:prstGeom>
        </p:spPr>
      </p:pic>
    </p:spTree>
    <p:extLst>
      <p:ext uri="{BB962C8B-B14F-4D97-AF65-F5344CB8AC3E}">
        <p14:creationId xmlns:p14="http://schemas.microsoft.com/office/powerpoint/2010/main" val="101159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372686" y="2114282"/>
            <a:ext cx="6277495" cy="2816881"/>
          </a:xfrm>
        </p:spPr>
        <p:txBody>
          <a:bodyPr>
            <a:noAutofit/>
          </a:bodyPr>
          <a:lstStyle/>
          <a:p>
            <a:pPr marL="0" indent="0">
              <a:buNone/>
            </a:pPr>
            <a:r>
              <a:rPr lang="en-US" sz="4000" dirty="0">
                <a:solidFill>
                  <a:srgbClr val="04A971"/>
                </a:solidFill>
              </a:rPr>
              <a:t>You can now use SAGE vantage as a student for your course. You can login directly through your LMS. </a:t>
            </a:r>
            <a:endParaRPr lang="en-US" sz="4000" b="1" dirty="0"/>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8" name="TextBox 7"/>
          <p:cNvSpPr txBox="1"/>
          <p:nvPr/>
        </p:nvSpPr>
        <p:spPr>
          <a:xfrm>
            <a:off x="56087" y="6496293"/>
            <a:ext cx="6072309" cy="307777"/>
          </a:xfrm>
          <a:prstGeom prst="rect">
            <a:avLst/>
          </a:prstGeom>
          <a:noFill/>
        </p:spPr>
        <p:txBody>
          <a:bodyPr wrap="square" rtlCol="0">
            <a:spAutoFit/>
          </a:bodyPr>
          <a:lstStyle/>
          <a:p>
            <a:r>
              <a:rPr lang="en-US" sz="1400" b="1" dirty="0">
                <a:solidFill>
                  <a:schemeClr val="accent1">
                    <a:lumMod val="75000"/>
                  </a:schemeClr>
                </a:solidFill>
              </a:rPr>
              <a:t>Los Angeles | London | New Delhi | Singapore | Washington D.C | Melbourne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sp>
        <p:nvSpPr>
          <p:cNvPr id="11" name="TextBox 10"/>
          <p:cNvSpPr txBox="1"/>
          <p:nvPr/>
        </p:nvSpPr>
        <p:spPr>
          <a:xfrm>
            <a:off x="6842275" y="92026"/>
            <a:ext cx="5185779" cy="707886"/>
          </a:xfrm>
          <a:prstGeom prst="rect">
            <a:avLst/>
          </a:prstGeom>
          <a:noFill/>
        </p:spPr>
        <p:txBody>
          <a:bodyPr wrap="none" rtlCol="0">
            <a:spAutoFit/>
          </a:bodyPr>
          <a:lstStyle/>
          <a:p>
            <a:r>
              <a:rPr lang="en-US" sz="4000" b="1" dirty="0">
                <a:solidFill>
                  <a:schemeClr val="bg1"/>
                </a:solidFill>
              </a:rPr>
              <a:t>YOU ARE READY-TO-GO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491" y="1407134"/>
            <a:ext cx="4231178" cy="4231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6"/>
          <a:stretch>
            <a:fillRect/>
          </a:stretch>
        </p:blipFill>
        <p:spPr>
          <a:xfrm>
            <a:off x="1" y="193"/>
            <a:ext cx="6650180" cy="910459"/>
          </a:xfrm>
          <a:prstGeom prst="rect">
            <a:avLst/>
          </a:prstGeom>
        </p:spPr>
      </p:pic>
    </p:spTree>
    <p:extLst>
      <p:ext uri="{BB962C8B-B14F-4D97-AF65-F5344CB8AC3E}">
        <p14:creationId xmlns:p14="http://schemas.microsoft.com/office/powerpoint/2010/main" val="34150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78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30472" y="-207360"/>
            <a:ext cx="4897582" cy="1325563"/>
          </a:xfrm>
        </p:spPr>
        <p:txBody>
          <a:bodyPr>
            <a:normAutofit/>
          </a:bodyPr>
          <a:lstStyle/>
          <a:p>
            <a:pPr algn="r"/>
            <a:r>
              <a:rPr lang="en-US" sz="4000" b="1" dirty="0">
                <a:solidFill>
                  <a:schemeClr val="bg1"/>
                </a:solidFill>
                <a:latin typeface="+mn-lt"/>
              </a:rPr>
              <a:t>CUSTOMER SUPPORT</a:t>
            </a:r>
          </a:p>
        </p:txBody>
      </p:sp>
      <p:sp>
        <p:nvSpPr>
          <p:cNvPr id="3" name="Content Placeholder 2"/>
          <p:cNvSpPr>
            <a:spLocks noGrp="1"/>
          </p:cNvSpPr>
          <p:nvPr>
            <p:ph idx="1"/>
          </p:nvPr>
        </p:nvSpPr>
        <p:spPr>
          <a:xfrm>
            <a:off x="3042458" y="1339205"/>
            <a:ext cx="8985596" cy="5031131"/>
          </a:xfrm>
        </p:spPr>
        <p:txBody>
          <a:bodyPr>
            <a:noAutofit/>
          </a:bodyPr>
          <a:lstStyle/>
          <a:p>
            <a:pPr marL="0" indent="0">
              <a:buNone/>
            </a:pPr>
            <a:r>
              <a:rPr lang="en-US" sz="3600" b="1" dirty="0">
                <a:solidFill>
                  <a:schemeClr val="bg1"/>
                </a:solidFill>
              </a:rPr>
              <a:t>For Tech Support Help and Resources Visit </a:t>
            </a:r>
          </a:p>
          <a:p>
            <a:pPr marL="457200" lvl="1" indent="0">
              <a:buNone/>
            </a:pPr>
            <a:r>
              <a:rPr lang="en-US" sz="2800" b="1" dirty="0">
                <a:solidFill>
                  <a:srgbClr val="00FF00"/>
                </a:solidFill>
              </a:rPr>
              <a:t>www.sagepub.com/support</a:t>
            </a:r>
          </a:p>
          <a:p>
            <a:pPr marL="0" indent="0">
              <a:buNone/>
            </a:pPr>
            <a:endParaRPr lang="en-US" sz="1100" dirty="0">
              <a:solidFill>
                <a:schemeClr val="bg1"/>
              </a:solidFill>
            </a:endParaRPr>
          </a:p>
          <a:p>
            <a:pPr marL="0" indent="0">
              <a:buNone/>
            </a:pPr>
            <a:r>
              <a:rPr lang="en-US" sz="3600" b="1" dirty="0">
                <a:solidFill>
                  <a:schemeClr val="bg1"/>
                </a:solidFill>
              </a:rPr>
              <a:t>To Report an issue with SAGE vantage</a:t>
            </a:r>
          </a:p>
          <a:p>
            <a:pPr marL="457200" lvl="1" indent="0">
              <a:buNone/>
            </a:pPr>
            <a:r>
              <a:rPr lang="en-US" sz="2800" b="1" dirty="0">
                <a:solidFill>
                  <a:srgbClr val="00FF00"/>
                </a:solidFill>
              </a:rPr>
              <a:t>www.sagepub.com/support</a:t>
            </a:r>
          </a:p>
          <a:p>
            <a:pPr marL="282575" lvl="1" indent="0">
              <a:buNone/>
            </a:pPr>
            <a:endParaRPr lang="en-US" sz="2800" dirty="0">
              <a:solidFill>
                <a:schemeClr val="bg1"/>
              </a:solidFill>
            </a:endParaRPr>
          </a:p>
          <a:p>
            <a:pPr marL="282575" lvl="1" indent="0">
              <a:buNone/>
            </a:pPr>
            <a:r>
              <a:rPr lang="en-US" sz="2800" dirty="0">
                <a:solidFill>
                  <a:schemeClr val="bg1"/>
                </a:solidFill>
              </a:rPr>
              <a:t>Call</a:t>
            </a:r>
            <a:r>
              <a:rPr lang="en-US" sz="2800" dirty="0">
                <a:solidFill>
                  <a:srgbClr val="00FF00"/>
                </a:solidFill>
              </a:rPr>
              <a:t> </a:t>
            </a:r>
            <a:r>
              <a:rPr lang="en-US" sz="2800" b="1" dirty="0">
                <a:solidFill>
                  <a:srgbClr val="00FF00"/>
                </a:solidFill>
              </a:rPr>
              <a:t>1 (800) 818-7243 ext. 7080</a:t>
            </a:r>
            <a:r>
              <a:rPr lang="en-US" sz="2800" dirty="0">
                <a:solidFill>
                  <a:schemeClr val="bg1"/>
                </a:solidFill>
              </a:rPr>
              <a:t> or </a:t>
            </a:r>
            <a:r>
              <a:rPr lang="en-US" sz="2800" b="1" dirty="0">
                <a:solidFill>
                  <a:srgbClr val="00FF00"/>
                </a:solidFill>
              </a:rPr>
              <a:t>1 (805) 410-7080</a:t>
            </a:r>
            <a:endParaRPr lang="en-US" sz="2800" dirty="0">
              <a:solidFill>
                <a:srgbClr val="00FF00"/>
              </a:solidFill>
            </a:endParaRPr>
          </a:p>
          <a:p>
            <a:pPr marL="973138" lvl="3" indent="-233363"/>
            <a:endParaRPr lang="en-US" sz="300" dirty="0">
              <a:solidFill>
                <a:schemeClr val="bg1"/>
              </a:solidFill>
            </a:endParaRPr>
          </a:p>
          <a:p>
            <a:pPr marL="739775" lvl="3" indent="0">
              <a:buNone/>
            </a:pPr>
            <a:r>
              <a:rPr lang="en-US" sz="2600" b="1" dirty="0">
                <a:solidFill>
                  <a:schemeClr val="bg1"/>
                </a:solidFill>
              </a:rPr>
              <a:t>Live Support Available</a:t>
            </a:r>
          </a:p>
          <a:p>
            <a:pPr marL="973138" lvl="3" indent="-233363"/>
            <a:r>
              <a:rPr lang="en-US" sz="2600" dirty="0">
                <a:solidFill>
                  <a:schemeClr val="bg1"/>
                </a:solidFill>
              </a:rPr>
              <a:t>Monday - Friday, 8:00 A.M. - 11:00 P.M. US EST</a:t>
            </a:r>
          </a:p>
          <a:p>
            <a:pPr marL="973138" lvl="3" indent="-233363"/>
            <a:r>
              <a:rPr lang="en-US" sz="2600" dirty="0">
                <a:solidFill>
                  <a:schemeClr val="bg1"/>
                </a:solidFill>
              </a:rPr>
              <a:t>Saturday &amp; Sunday: 11:30 a.m. – 8:00 P.M. US EST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7" name="TextBox 6"/>
          <p:cNvSpPr txBox="1"/>
          <p:nvPr/>
        </p:nvSpPr>
        <p:spPr>
          <a:xfrm>
            <a:off x="56087" y="6496293"/>
            <a:ext cx="6072309" cy="307777"/>
          </a:xfrm>
          <a:prstGeom prst="rect">
            <a:avLst/>
          </a:prstGeom>
          <a:noFill/>
        </p:spPr>
        <p:txBody>
          <a:bodyPr wrap="square" rtlCol="0">
            <a:spAutoFit/>
          </a:bodyPr>
          <a:lstStyle/>
          <a:p>
            <a:r>
              <a:rPr lang="en-US" sz="1400" b="1" dirty="0">
                <a:solidFill>
                  <a:schemeClr val="bg1"/>
                </a:solidFill>
              </a:rPr>
              <a:t>Los Angeles | London | New Delhi | Singapore | Washington D.C | Melbourne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pic>
        <p:nvPicPr>
          <p:cNvPr id="12" name="Picture 11" descr="Icon_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49" y="2623472"/>
            <a:ext cx="2160000" cy="2160000"/>
          </a:xfrm>
          <a:prstGeom prst="rect">
            <a:avLst/>
          </a:prstGeom>
        </p:spPr>
      </p:pic>
      <p:pic>
        <p:nvPicPr>
          <p:cNvPr id="4" name="Picture 3"/>
          <p:cNvPicPr>
            <a:picLocks noChangeAspect="1"/>
          </p:cNvPicPr>
          <p:nvPr/>
        </p:nvPicPr>
        <p:blipFill>
          <a:blip r:embed="rId6"/>
          <a:stretch>
            <a:fillRect/>
          </a:stretch>
        </p:blipFill>
        <p:spPr>
          <a:xfrm>
            <a:off x="0" y="-30997"/>
            <a:ext cx="6803755" cy="941649"/>
          </a:xfrm>
          <a:prstGeom prst="rect">
            <a:avLst/>
          </a:prstGeom>
        </p:spPr>
      </p:pic>
    </p:spTree>
    <p:extLst>
      <p:ext uri="{BB962C8B-B14F-4D97-AF65-F5344CB8AC3E}">
        <p14:creationId xmlns:p14="http://schemas.microsoft.com/office/powerpoint/2010/main" val="319427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585BB65B45E94BA9C5CFBE4DE802B4" ma:contentTypeVersion="17" ma:contentTypeDescription="Create a new document." ma:contentTypeScope="" ma:versionID="0e0ebf7ffb58ae01674ebce266600901">
  <xsd:schema xmlns:xsd="http://www.w3.org/2001/XMLSchema" xmlns:xs="http://www.w3.org/2001/XMLSchema" xmlns:p="http://schemas.microsoft.com/office/2006/metadata/properties" xmlns:ns2="e23e955d-23b7-4a61-8726-6c1624846e45" xmlns:ns3="18fa51f9-4f99-4916-991d-9e8ba5ff4eaa" xmlns:ns4="ac6bf810-1198-4428-a01c-ae6a88d5a523" xmlns:ns5="http://schemas.microsoft.com/sharepoint/v4" xmlns:ns6="b945db67-259b-44b3-9c12-45b34aa74fc0" targetNamespace="http://schemas.microsoft.com/office/2006/metadata/properties" ma:root="true" ma:fieldsID="a8155f9141d86c506c5fff3093523e31" ns2:_="" ns3:_="" ns4:_="" ns5:_="" ns6:_="">
    <xsd:import namespace="e23e955d-23b7-4a61-8726-6c1624846e45"/>
    <xsd:import namespace="18fa51f9-4f99-4916-991d-9e8ba5ff4eaa"/>
    <xsd:import namespace="ac6bf810-1198-4428-a01c-ae6a88d5a523"/>
    <xsd:import namespace="http://schemas.microsoft.com/sharepoint/v4"/>
    <xsd:import namespace="b945db67-259b-44b3-9c12-45b34aa74fc0"/>
    <xsd:element name="properties">
      <xsd:complexType>
        <xsd:sequence>
          <xsd:element name="documentManagement">
            <xsd:complexType>
              <xsd:all>
                <xsd:element ref="ns2:Topic" minOccurs="0"/>
                <xsd:element ref="ns3:MediaServiceMetadata" minOccurs="0"/>
                <xsd:element ref="ns3:MediaServiceFastMetadata" minOccurs="0"/>
                <xsd:element ref="ns3:MediaServiceAutoTags" minOccurs="0"/>
                <xsd:element ref="ns4:SharedWithUsers" minOccurs="0"/>
                <xsd:element ref="ns4:SharedWithDetails" minOccurs="0"/>
                <xsd:element ref="ns3:MediaServiceEventHashCode" minOccurs="0"/>
                <xsd:element ref="ns3:MediaServiceGenerationTime" minOccurs="0"/>
                <xsd:element ref="ns5:IconOverlay" minOccurs="0"/>
                <xsd:element ref="ns6:MediaServiceOCR"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e955d-23b7-4a61-8726-6c1624846e45" elementFormDefault="qualified">
    <xsd:import namespace="http://schemas.microsoft.com/office/2006/documentManagement/types"/>
    <xsd:import namespace="http://schemas.microsoft.com/office/infopath/2007/PartnerControls"/>
    <xsd:element name="Topic" ma:index="8" nillable="true" ma:displayName="Topic" ma:default="&gt;TBD" ma:format="Dropdown" ma:internalName="Topic">
      <xsd:simpleType>
        <xsd:restriction base="dms:Choice">
          <xsd:enumeration value="Campus Planning Guidelines"/>
          <xsd:enumeration value="CSP"/>
          <xsd:enumeration value="Custom Supplements"/>
          <xsd:enumeration value="Editorial"/>
          <xsd:enumeration value="Frontlist Report"/>
          <xsd:enumeration value="Marketing"/>
          <xsd:enumeration value="Page Proof Instructions"/>
          <xsd:enumeration value="QST"/>
          <xsd:enumeration value="QST Videos"/>
          <xsd:enumeration value="Sales Forms"/>
          <xsd:enumeration value="Service Agreements"/>
          <xsd:enumeration value="Technology"/>
          <xsd:enumeration value="&gt;TBD"/>
        </xsd:restriction>
      </xsd:simpleType>
    </xsd:element>
  </xsd:schema>
  <xsd:schema xmlns:xsd="http://www.w3.org/2001/XMLSchema" xmlns:xs="http://www.w3.org/2001/XMLSchema" xmlns:dms="http://schemas.microsoft.com/office/2006/documentManagement/types" xmlns:pc="http://schemas.microsoft.com/office/infopath/2007/PartnerControls" targetNamespace="18fa51f9-4f99-4916-991d-9e8ba5ff4eaa"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6bf810-1198-4428-a01c-ae6a88d5a5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45db67-259b-44b3-9c12-45b34aa74fc0" elementFormDefault="qualified">
    <xsd:import namespace="http://schemas.microsoft.com/office/2006/documentManagement/types"/>
    <xsd:import namespace="http://schemas.microsoft.com/office/infopath/2007/PartnerControls"/>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opic xmlns="e23e955d-23b7-4a61-8726-6c1624846e45">&gt;TBD</Topic>
  </documentManagement>
</p:properties>
</file>

<file path=customXml/itemProps1.xml><?xml version="1.0" encoding="utf-8"?>
<ds:datastoreItem xmlns:ds="http://schemas.openxmlformats.org/officeDocument/2006/customXml" ds:itemID="{586C9C7D-61F5-4213-8A90-ECEF7F6D0CB2}">
  <ds:schemaRefs>
    <ds:schemaRef ds:uri="http://schemas.microsoft.com/sharepoint/v3/contenttype/forms"/>
  </ds:schemaRefs>
</ds:datastoreItem>
</file>

<file path=customXml/itemProps2.xml><?xml version="1.0" encoding="utf-8"?>
<ds:datastoreItem xmlns:ds="http://schemas.openxmlformats.org/officeDocument/2006/customXml" ds:itemID="{F104C717-8C10-4E91-B41D-4805B17E3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e955d-23b7-4a61-8726-6c1624846e45"/>
    <ds:schemaRef ds:uri="18fa51f9-4f99-4916-991d-9e8ba5ff4eaa"/>
    <ds:schemaRef ds:uri="ac6bf810-1198-4428-a01c-ae6a88d5a523"/>
    <ds:schemaRef ds:uri="http://schemas.microsoft.com/sharepoint/v4"/>
    <ds:schemaRef ds:uri="b945db67-259b-44b3-9c12-45b34aa74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AFA5BB-78AB-4440-A0D9-313DE0D893EA}">
  <ds:schemaRefs>
    <ds:schemaRef ds:uri="http://schemas.microsoft.com/office/2006/metadata/properties"/>
    <ds:schemaRef ds:uri="http://schemas.microsoft.com/office/infopath/2007/PartnerControls"/>
    <ds:schemaRef ds:uri="http://schemas.microsoft.com/sharepoint/v4"/>
    <ds:schemaRef ds:uri="e23e955d-23b7-4a61-8726-6c1624846e45"/>
  </ds:schemaRefs>
</ds:datastoreItem>
</file>

<file path=docProps/app.xml><?xml version="1.0" encoding="utf-8"?>
<Properties xmlns="http://schemas.openxmlformats.org/officeDocument/2006/extended-properties" xmlns:vt="http://schemas.openxmlformats.org/officeDocument/2006/docPropsVTypes">
  <Template/>
  <TotalTime>13408</TotalTime>
  <Words>481</Words>
  <Application>Microsoft Office PowerPoint</Application>
  <PresentationFormat>Widescreen</PresentationFormat>
  <Paragraphs>60</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LMS Access Quick Start Guide</vt:lpstr>
      <vt:lpstr>PowerPoint Presentation</vt:lpstr>
      <vt:lpstr>BEFORE YOU START, YOU WILL NEED </vt:lpstr>
      <vt:lpstr>PowerPoint Presentation</vt:lpstr>
      <vt:lpstr>PowerPoint Presentation</vt:lpstr>
      <vt:lpstr>PowerPoint Presentation</vt:lpstr>
      <vt:lpstr>PowerPoint Presentation</vt:lpstr>
      <vt:lpstr>PowerPoint Presentation</vt:lpstr>
      <vt:lpstr>CUSTOMER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Start Guide on How to Register without an LMS</dc:title>
  <dc:creator>Microsoft Office User</dc:creator>
  <cp:revision>53</cp:revision>
  <dcterms:created xsi:type="dcterms:W3CDTF">2019-05-14T15:06:07Z</dcterms:created>
  <dcterms:modified xsi:type="dcterms:W3CDTF">2019-12-06T13:25:41Z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0x010100D3585BB65B45E94BA9C5CFBE4DE802B4</vt:lpwstr>
  </property>
</Properties>
</file>